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1.xml" ContentType="application/vnd.openxmlformats-officedocument.presentationml.slideLayout+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4"/>
  </p:sldMasterIdLst>
  <p:notesMasterIdLst>
    <p:notesMasterId r:id="rId34"/>
  </p:notesMasterIdLst>
  <p:sldIdLst>
    <p:sldId id="256" r:id="rId5"/>
    <p:sldId id="268" r:id="rId6"/>
    <p:sldId id="273" r:id="rId7"/>
    <p:sldId id="301" r:id="rId8"/>
    <p:sldId id="300" r:id="rId9"/>
    <p:sldId id="299" r:id="rId10"/>
    <p:sldId id="308" r:id="rId11"/>
    <p:sldId id="302" r:id="rId12"/>
    <p:sldId id="305" r:id="rId13"/>
    <p:sldId id="304" r:id="rId14"/>
    <p:sldId id="309" r:id="rId15"/>
    <p:sldId id="306" r:id="rId16"/>
    <p:sldId id="307" r:id="rId17"/>
    <p:sldId id="291" r:id="rId18"/>
    <p:sldId id="312" r:id="rId19"/>
    <p:sldId id="282" r:id="rId20"/>
    <p:sldId id="313" r:id="rId21"/>
    <p:sldId id="315" r:id="rId22"/>
    <p:sldId id="318" r:id="rId23"/>
    <p:sldId id="316" r:id="rId24"/>
    <p:sldId id="320" r:id="rId25"/>
    <p:sldId id="323" r:id="rId26"/>
    <p:sldId id="319" r:id="rId27"/>
    <p:sldId id="322" r:id="rId28"/>
    <p:sldId id="324" r:id="rId29"/>
    <p:sldId id="325" r:id="rId30"/>
    <p:sldId id="326" r:id="rId31"/>
    <p:sldId id="272" r:id="rId32"/>
    <p:sldId id="327" r:id="rId33"/>
  </p:sldIdLst>
  <p:sldSz cx="18288000" cy="10287000"/>
  <p:notesSz cx="7104063" cy="10234613"/>
  <p:embeddedFontLst>
    <p:embeddedFont>
      <p:font typeface="Calibri" panose="020F0502020204030204" pitchFamily="34" charset="0"/>
      <p:regular r:id="rId35"/>
      <p:bold r:id="rId36"/>
      <p:italic r:id="rId37"/>
      <p:boldItalic r:id="rId38"/>
    </p:embeddedFont>
    <p:embeddedFont>
      <p:font typeface="Clear Sans Regular"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Gilissen" initials="SG" lastIdx="1" clrIdx="0">
    <p:extLst>
      <p:ext uri="{19B8F6BF-5375-455C-9EA6-DF929625EA0E}">
        <p15:presenceInfo xmlns:p15="http://schemas.microsoft.com/office/powerpoint/2012/main" userId="S::u0045736@ucll.be::e29980b8-b781-46dd-91d0-25704ae5e2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B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5226" autoAdjust="0"/>
  </p:normalViewPr>
  <p:slideViewPr>
    <p:cSldViewPr>
      <p:cViewPr>
        <p:scale>
          <a:sx n="50" d="100"/>
          <a:sy n="50" d="100"/>
        </p:scale>
        <p:origin x="1181" y="20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8427" cy="513508"/>
          </a:xfrm>
          <a:prstGeom prst="rect">
            <a:avLst/>
          </a:prstGeom>
        </p:spPr>
        <p:txBody>
          <a:bodyPr vert="horz" lIns="94787" tIns="47393" rIns="94787" bIns="47393" rtlCol="0"/>
          <a:lstStyle>
            <a:lvl1pPr algn="l">
              <a:defRPr sz="1200"/>
            </a:lvl1pPr>
          </a:lstStyle>
          <a:p>
            <a:endParaRPr lang="nl-BE"/>
          </a:p>
        </p:txBody>
      </p:sp>
      <p:sp>
        <p:nvSpPr>
          <p:cNvPr id="3" name="Tijdelijke aanduiding voor datum 2"/>
          <p:cNvSpPr>
            <a:spLocks noGrp="1"/>
          </p:cNvSpPr>
          <p:nvPr>
            <p:ph type="dt" idx="1"/>
          </p:nvPr>
        </p:nvSpPr>
        <p:spPr>
          <a:xfrm>
            <a:off x="4023993" y="0"/>
            <a:ext cx="3078427" cy="513508"/>
          </a:xfrm>
          <a:prstGeom prst="rect">
            <a:avLst/>
          </a:prstGeom>
        </p:spPr>
        <p:txBody>
          <a:bodyPr vert="horz" lIns="94787" tIns="47393" rIns="94787" bIns="47393" rtlCol="0"/>
          <a:lstStyle>
            <a:lvl1pPr algn="r">
              <a:defRPr sz="1200"/>
            </a:lvl1pPr>
          </a:lstStyle>
          <a:p>
            <a:fld id="{8CCC42CA-30F8-43C8-A201-2FA258978061}" type="datetimeFigureOut">
              <a:rPr lang="nl-BE" smtClean="0"/>
              <a:t>17/06/2021</a:t>
            </a:fld>
            <a:endParaRPr lang="nl-BE"/>
          </a:p>
        </p:txBody>
      </p:sp>
      <p:sp>
        <p:nvSpPr>
          <p:cNvPr id="4" name="Tijdelijke aanduiding voor dia-afbeelding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4787" tIns="47393" rIns="94787" bIns="47393" rtlCol="0" anchor="ctr"/>
          <a:lstStyle/>
          <a:p>
            <a:endParaRPr lang="nl-BE"/>
          </a:p>
        </p:txBody>
      </p:sp>
      <p:sp>
        <p:nvSpPr>
          <p:cNvPr id="5" name="Tijdelijke aanduiding voor notities 4"/>
          <p:cNvSpPr>
            <a:spLocks noGrp="1"/>
          </p:cNvSpPr>
          <p:nvPr>
            <p:ph type="body" sz="quarter" idx="3"/>
          </p:nvPr>
        </p:nvSpPr>
        <p:spPr>
          <a:xfrm>
            <a:off x="710407" y="4925408"/>
            <a:ext cx="5683250" cy="4029879"/>
          </a:xfrm>
          <a:prstGeom prst="rect">
            <a:avLst/>
          </a:prstGeom>
        </p:spPr>
        <p:txBody>
          <a:bodyPr vert="horz" lIns="94787" tIns="47393" rIns="94787" bIns="47393"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721106"/>
            <a:ext cx="3078427" cy="513507"/>
          </a:xfrm>
          <a:prstGeom prst="rect">
            <a:avLst/>
          </a:prstGeom>
        </p:spPr>
        <p:txBody>
          <a:bodyPr vert="horz" lIns="94787" tIns="47393" rIns="94787" bIns="47393"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4023993" y="9721106"/>
            <a:ext cx="3078427" cy="513507"/>
          </a:xfrm>
          <a:prstGeom prst="rect">
            <a:avLst/>
          </a:prstGeom>
        </p:spPr>
        <p:txBody>
          <a:bodyPr vert="horz" lIns="94787" tIns="47393" rIns="94787" bIns="47393" rtlCol="0" anchor="b"/>
          <a:lstStyle>
            <a:lvl1pPr algn="r">
              <a:defRPr sz="1200"/>
            </a:lvl1pPr>
          </a:lstStyle>
          <a:p>
            <a:fld id="{D720EFB7-E1D0-4838-9863-8FFDBD67CBE2}" type="slidenum">
              <a:rPr lang="nl-BE" smtClean="0"/>
              <a:t>‹nr.›</a:t>
            </a:fld>
            <a:endParaRPr lang="nl-BE"/>
          </a:p>
        </p:txBody>
      </p:sp>
    </p:spTree>
    <p:extLst>
      <p:ext uri="{BB962C8B-B14F-4D97-AF65-F5344CB8AC3E}">
        <p14:creationId xmlns:p14="http://schemas.microsoft.com/office/powerpoint/2010/main" val="378659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With this publication we want to provide an overview of the current situation (problems, needs and opportunities) in the wood sector with regard to the circular economy. This is part of a series of thematic publications on the different SME waste streams in the Meuse-Rhine region. </a:t>
            </a:r>
          </a:p>
          <a:p>
            <a:r>
              <a:rPr lang="en-US" dirty="0"/>
              <a:t>Using current examples of wood related circular economy from the EMR region, we would like to highlight some possible solutions and opportunities within the sector. The intention is not to be all-embracing but to be a source of inspiration for all SMEs, designers, technologists and users with a heart for the wood .</a:t>
            </a:r>
            <a:endParaRPr lang="nl-BE"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2</a:t>
            </a:fld>
            <a:endParaRPr lang="nl-BE"/>
          </a:p>
        </p:txBody>
      </p:sp>
    </p:spTree>
    <p:extLst>
      <p:ext uri="{BB962C8B-B14F-4D97-AF65-F5344CB8AC3E}">
        <p14:creationId xmlns:p14="http://schemas.microsoft.com/office/powerpoint/2010/main" val="198765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11</a:t>
            </a:fld>
            <a:endParaRPr lang="nl-BE"/>
          </a:p>
        </p:txBody>
      </p:sp>
    </p:spTree>
    <p:extLst>
      <p:ext uri="{BB962C8B-B14F-4D97-AF65-F5344CB8AC3E}">
        <p14:creationId xmlns:p14="http://schemas.microsoft.com/office/powerpoint/2010/main" val="4132354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12</a:t>
            </a:fld>
            <a:endParaRPr lang="nl-BE"/>
          </a:p>
        </p:txBody>
      </p:sp>
    </p:spTree>
    <p:extLst>
      <p:ext uri="{BB962C8B-B14F-4D97-AF65-F5344CB8AC3E}">
        <p14:creationId xmlns:p14="http://schemas.microsoft.com/office/powerpoint/2010/main" val="1000093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13</a:t>
            </a:fld>
            <a:endParaRPr lang="nl-BE"/>
          </a:p>
        </p:txBody>
      </p:sp>
    </p:spTree>
    <p:extLst>
      <p:ext uri="{BB962C8B-B14F-4D97-AF65-F5344CB8AC3E}">
        <p14:creationId xmlns:p14="http://schemas.microsoft.com/office/powerpoint/2010/main" val="1956960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15</a:t>
            </a:fld>
            <a:endParaRPr lang="nl-BE"/>
          </a:p>
        </p:txBody>
      </p:sp>
    </p:spTree>
    <p:extLst>
      <p:ext uri="{BB962C8B-B14F-4D97-AF65-F5344CB8AC3E}">
        <p14:creationId xmlns:p14="http://schemas.microsoft.com/office/powerpoint/2010/main" val="535274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 lot of innovation efforts already done to increase the amount of post-consumer waste that stays in the loop, reuse, recycle, </a:t>
            </a:r>
            <a:r>
              <a:rPr lang="en-US" dirty="0" err="1"/>
              <a:t>etc</a:t>
            </a:r>
            <a:endParaRPr lang="en-US" dirty="0"/>
          </a:p>
          <a:p>
            <a:r>
              <a:rPr lang="en-US" dirty="0"/>
              <a:t>Have become more efficient over time</a:t>
            </a:r>
          </a:p>
          <a:p>
            <a:r>
              <a:rPr lang="en-US" dirty="0"/>
              <a:t>In last decade % grown to more than 50% </a:t>
            </a:r>
          </a:p>
          <a:p>
            <a:r>
              <a:rPr lang="en-US" dirty="0"/>
              <a:t>To keep the wood fibers as long as possible in the value chain before at end of life burn it for energy recovery </a:t>
            </a:r>
            <a:r>
              <a:rPr lang="en-US" dirty="0">
                <a:sym typeface="Wingdings" panose="05000000000000000000" pitchFamily="2" charset="2"/>
              </a:rPr>
              <a:t> keeps the resources in the loop + also keeps the co2 sequestered</a:t>
            </a:r>
          </a:p>
          <a:p>
            <a:endParaRPr lang="en-US" dirty="0">
              <a:sym typeface="Wingdings" panose="05000000000000000000" pitchFamily="2" charset="2"/>
            </a:endParaRPr>
          </a:p>
          <a:p>
            <a:r>
              <a:rPr lang="en-US" dirty="0">
                <a:sym typeface="Wingdings" panose="05000000000000000000" pitchFamily="2" charset="2"/>
              </a:rPr>
              <a:t>Still room or significant improvement towards circularity in the sector</a:t>
            </a:r>
            <a:endParaRPr lang="en-US" dirty="0"/>
          </a:p>
          <a:p>
            <a:endParaRPr lang="en-US" dirty="0"/>
          </a:p>
          <a:p>
            <a:endParaRPr lang="en-US"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16</a:t>
            </a:fld>
            <a:endParaRPr lang="nl-BE"/>
          </a:p>
        </p:txBody>
      </p:sp>
    </p:spTree>
    <p:extLst>
      <p:ext uri="{BB962C8B-B14F-4D97-AF65-F5344CB8AC3E}">
        <p14:creationId xmlns:p14="http://schemas.microsoft.com/office/powerpoint/2010/main" val="31642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How:</a:t>
            </a:r>
          </a:p>
          <a:p>
            <a:r>
              <a:rPr lang="en-US" dirty="0"/>
              <a:t>1. </a:t>
            </a:r>
          </a:p>
          <a:p>
            <a:pPr marL="171450" indent="-171450">
              <a:buFontTx/>
              <a:buChar char="-"/>
            </a:pPr>
            <a:r>
              <a:rPr lang="en-US" dirty="0"/>
              <a:t>Design to reduce and further optimize wood usage</a:t>
            </a:r>
          </a:p>
          <a:p>
            <a:pPr marL="171450" indent="-171450">
              <a:buFontTx/>
              <a:buChar char="-"/>
            </a:pPr>
            <a:r>
              <a:rPr lang="en-US" dirty="0"/>
              <a:t>Decrease loss of reusable wood by better design/architecture, collection and sorting during demolition, material hubs, etc. </a:t>
            </a:r>
          </a:p>
          <a:p>
            <a:pPr marL="171450" indent="-171450">
              <a:buFontTx/>
              <a:buChar char="-"/>
            </a:pPr>
            <a:r>
              <a:rPr lang="en-US" dirty="0"/>
              <a:t>Innovate to better collect sort the B waste </a:t>
            </a:r>
          </a:p>
          <a:p>
            <a:pPr marL="171450" indent="-171450">
              <a:buFontTx/>
              <a:buChar char="-"/>
            </a:pPr>
            <a:r>
              <a:rPr lang="en-US" dirty="0"/>
              <a:t>New applications of wood and wood fibers, chemicals</a:t>
            </a:r>
          </a:p>
          <a:p>
            <a:pPr marL="171450" indent="-171450">
              <a:buFontTx/>
              <a:buChar char="-"/>
            </a:pPr>
            <a:r>
              <a:rPr lang="en-US" dirty="0"/>
              <a:t>Increased use in construction</a:t>
            </a:r>
          </a:p>
          <a:p>
            <a:endParaRPr lang="en-US" dirty="0"/>
          </a:p>
          <a:p>
            <a:endParaRPr lang="en-US"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17</a:t>
            </a:fld>
            <a:endParaRPr lang="nl-BE"/>
          </a:p>
        </p:txBody>
      </p:sp>
    </p:spTree>
    <p:extLst>
      <p:ext uri="{BB962C8B-B14F-4D97-AF65-F5344CB8AC3E}">
        <p14:creationId xmlns:p14="http://schemas.microsoft.com/office/powerpoint/2010/main" val="1378658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How:</a:t>
            </a:r>
          </a:p>
          <a:p>
            <a:r>
              <a:rPr lang="en-US" dirty="0"/>
              <a:t>1. </a:t>
            </a:r>
          </a:p>
          <a:p>
            <a:pPr marL="171450" indent="-171450">
              <a:buFontTx/>
              <a:buChar char="-"/>
            </a:pPr>
            <a:r>
              <a:rPr lang="en-US" dirty="0"/>
              <a:t>Design to reduce and further optimize wood usage</a:t>
            </a:r>
          </a:p>
          <a:p>
            <a:pPr marL="171450" indent="-171450">
              <a:buFontTx/>
              <a:buChar char="-"/>
            </a:pPr>
            <a:r>
              <a:rPr lang="en-US" dirty="0"/>
              <a:t>Decrease loss of reusable wood by better design/architecture, collection and sorting during demolition, material hubs, etc. </a:t>
            </a:r>
          </a:p>
          <a:p>
            <a:pPr marL="171450" indent="-171450">
              <a:buFontTx/>
              <a:buChar char="-"/>
            </a:pPr>
            <a:r>
              <a:rPr lang="en-US" dirty="0"/>
              <a:t>Innovate to better collect sort the B waste </a:t>
            </a:r>
          </a:p>
          <a:p>
            <a:pPr marL="171450" indent="-171450">
              <a:buFontTx/>
              <a:buChar char="-"/>
            </a:pPr>
            <a:r>
              <a:rPr lang="en-US" dirty="0"/>
              <a:t>New applications of wood and wood fibers, chemicals</a:t>
            </a:r>
          </a:p>
          <a:p>
            <a:pPr marL="171450" indent="-171450">
              <a:buFontTx/>
              <a:buChar char="-"/>
            </a:pPr>
            <a:r>
              <a:rPr lang="en-US" dirty="0"/>
              <a:t>Increased use in construction</a:t>
            </a:r>
          </a:p>
          <a:p>
            <a:endParaRPr lang="en-US" dirty="0"/>
          </a:p>
          <a:p>
            <a:endParaRPr lang="en-US"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18</a:t>
            </a:fld>
            <a:endParaRPr lang="nl-BE"/>
          </a:p>
        </p:txBody>
      </p:sp>
    </p:spTree>
    <p:extLst>
      <p:ext uri="{BB962C8B-B14F-4D97-AF65-F5344CB8AC3E}">
        <p14:creationId xmlns:p14="http://schemas.microsoft.com/office/powerpoint/2010/main" val="301139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How:</a:t>
            </a:r>
          </a:p>
          <a:p>
            <a:r>
              <a:rPr lang="en-US" dirty="0"/>
              <a:t>1. </a:t>
            </a:r>
          </a:p>
          <a:p>
            <a:pPr marL="171450" indent="-171450">
              <a:buFontTx/>
              <a:buChar char="-"/>
            </a:pPr>
            <a:r>
              <a:rPr lang="en-US" dirty="0"/>
              <a:t>Design to reduce and further optimize wood usage</a:t>
            </a:r>
          </a:p>
          <a:p>
            <a:pPr marL="171450" indent="-171450">
              <a:buFontTx/>
              <a:buChar char="-"/>
            </a:pPr>
            <a:r>
              <a:rPr lang="en-US" dirty="0"/>
              <a:t>Decrease loss of reusable wood by better design/architecture, collection and sorting during demolition, material hubs, etc. </a:t>
            </a:r>
          </a:p>
          <a:p>
            <a:pPr marL="171450" indent="-171450">
              <a:buFontTx/>
              <a:buChar char="-"/>
            </a:pPr>
            <a:r>
              <a:rPr lang="en-US" dirty="0"/>
              <a:t>Innovate to better collect sort the B waste </a:t>
            </a:r>
          </a:p>
          <a:p>
            <a:pPr marL="171450" indent="-171450">
              <a:buFontTx/>
              <a:buChar char="-"/>
            </a:pPr>
            <a:r>
              <a:rPr lang="en-US" dirty="0"/>
              <a:t>New applications of wood and wood fibers, chemicals</a:t>
            </a:r>
          </a:p>
          <a:p>
            <a:pPr marL="171450" indent="-171450">
              <a:buFontTx/>
              <a:buChar char="-"/>
            </a:pPr>
            <a:r>
              <a:rPr lang="en-US" dirty="0"/>
              <a:t>Increased use in construction</a:t>
            </a:r>
          </a:p>
          <a:p>
            <a:endParaRPr lang="en-US" dirty="0"/>
          </a:p>
          <a:p>
            <a:endParaRPr lang="en-US"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20</a:t>
            </a:fld>
            <a:endParaRPr lang="nl-BE"/>
          </a:p>
        </p:txBody>
      </p:sp>
    </p:spTree>
    <p:extLst>
      <p:ext uri="{BB962C8B-B14F-4D97-AF65-F5344CB8AC3E}">
        <p14:creationId xmlns:p14="http://schemas.microsoft.com/office/powerpoint/2010/main" val="2190982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How:</a:t>
            </a:r>
          </a:p>
          <a:p>
            <a:r>
              <a:rPr lang="en-US" dirty="0"/>
              <a:t>1. </a:t>
            </a:r>
          </a:p>
          <a:p>
            <a:pPr marL="171450" indent="-171450">
              <a:buFontTx/>
              <a:buChar char="-"/>
            </a:pPr>
            <a:r>
              <a:rPr lang="en-US" dirty="0"/>
              <a:t>Design to reduce and further optimize wood usage</a:t>
            </a:r>
          </a:p>
          <a:p>
            <a:pPr marL="171450" indent="-171450">
              <a:buFontTx/>
              <a:buChar char="-"/>
            </a:pPr>
            <a:r>
              <a:rPr lang="en-US" dirty="0"/>
              <a:t>Decrease loss of reusable wood by better design/architecture, collection and sorting during demolition, material hubs, etc. </a:t>
            </a:r>
          </a:p>
          <a:p>
            <a:pPr marL="171450" indent="-171450">
              <a:buFontTx/>
              <a:buChar char="-"/>
            </a:pPr>
            <a:r>
              <a:rPr lang="en-US" dirty="0"/>
              <a:t>Innovate to better collect sort the B waste </a:t>
            </a:r>
          </a:p>
          <a:p>
            <a:pPr marL="171450" indent="-171450">
              <a:buFontTx/>
              <a:buChar char="-"/>
            </a:pPr>
            <a:r>
              <a:rPr lang="en-US" dirty="0"/>
              <a:t>New applications of wood and wood fibers, chemicals</a:t>
            </a:r>
          </a:p>
          <a:p>
            <a:pPr marL="171450" indent="-171450">
              <a:buFontTx/>
              <a:buChar char="-"/>
            </a:pPr>
            <a:r>
              <a:rPr lang="en-US" dirty="0"/>
              <a:t>Increased use in construction</a:t>
            </a:r>
          </a:p>
          <a:p>
            <a:endParaRPr lang="en-US" dirty="0"/>
          </a:p>
          <a:p>
            <a:endParaRPr lang="en-US"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22</a:t>
            </a:fld>
            <a:endParaRPr lang="nl-BE"/>
          </a:p>
        </p:txBody>
      </p:sp>
    </p:spTree>
    <p:extLst>
      <p:ext uri="{BB962C8B-B14F-4D97-AF65-F5344CB8AC3E}">
        <p14:creationId xmlns:p14="http://schemas.microsoft.com/office/powerpoint/2010/main" val="3508032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Similar</a:t>
            </a:r>
            <a:r>
              <a:rPr lang="nl-BE" dirty="0"/>
              <a:t> </a:t>
            </a:r>
            <a:r>
              <a:rPr lang="nl-BE" dirty="0" err="1"/>
              <a:t>situation</a:t>
            </a:r>
            <a:r>
              <a:rPr lang="nl-BE" dirty="0"/>
              <a:t> in Belgium ~1100 </a:t>
            </a:r>
            <a:r>
              <a:rPr lang="nl-BE" dirty="0" err="1"/>
              <a:t>kton</a:t>
            </a:r>
            <a:r>
              <a:rPr lang="nl-BE" dirty="0"/>
              <a:t> </a:t>
            </a:r>
            <a:r>
              <a:rPr lang="nl-BE" dirty="0">
                <a:sym typeface="Wingdings" panose="05000000000000000000" pitchFamily="2" charset="2"/>
              </a:rPr>
              <a:t></a:t>
            </a:r>
            <a:r>
              <a:rPr lang="nl-BE" dirty="0" err="1">
                <a:sym typeface="Wingdings" panose="05000000000000000000" pitchFamily="2" charset="2"/>
              </a:rPr>
              <a:t>although</a:t>
            </a:r>
            <a:r>
              <a:rPr lang="nl-BE" dirty="0">
                <a:sym typeface="Wingdings" panose="05000000000000000000" pitchFamily="2" charset="2"/>
              </a:rPr>
              <a:t>  &gt;50% </a:t>
            </a:r>
            <a:r>
              <a:rPr lang="nl-BE" dirty="0" err="1">
                <a:sym typeface="Wingdings" panose="05000000000000000000" pitchFamily="2" charset="2"/>
              </a:rPr>
              <a:t>recycled</a:t>
            </a:r>
            <a:r>
              <a:rPr lang="nl-BE" dirty="0">
                <a:sym typeface="Wingdings" panose="05000000000000000000" pitchFamily="2" charset="2"/>
              </a:rPr>
              <a:t> </a:t>
            </a:r>
            <a:r>
              <a:rPr lang="nl-BE" dirty="0" err="1">
                <a:sym typeface="Wingdings" panose="05000000000000000000" pitchFamily="2" charset="2"/>
              </a:rPr>
              <a:t>already</a:t>
            </a:r>
            <a:endParaRPr lang="nl-BE"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23</a:t>
            </a:fld>
            <a:endParaRPr lang="nl-BE"/>
          </a:p>
        </p:txBody>
      </p:sp>
    </p:spTree>
    <p:extLst>
      <p:ext uri="{BB962C8B-B14F-4D97-AF65-F5344CB8AC3E}">
        <p14:creationId xmlns:p14="http://schemas.microsoft.com/office/powerpoint/2010/main" val="232460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Focus on WOOD sector </a:t>
            </a:r>
            <a:r>
              <a:rPr lang="nl-BE" dirty="0">
                <a:sym typeface="Wingdings" panose="05000000000000000000" pitchFamily="2" charset="2"/>
              </a:rPr>
              <a:t></a:t>
            </a:r>
          </a:p>
          <a:p>
            <a:r>
              <a:rPr lang="nl-BE" dirty="0">
                <a:sym typeface="Wingdings" panose="05000000000000000000" pitchFamily="2" charset="2"/>
              </a:rPr>
              <a:t>Well </a:t>
            </a:r>
            <a:r>
              <a:rPr lang="nl-BE" dirty="0" err="1">
                <a:sym typeface="Wingdings" panose="05000000000000000000" pitchFamily="2" charset="2"/>
              </a:rPr>
              <a:t>suited</a:t>
            </a:r>
            <a:r>
              <a:rPr lang="nl-BE" dirty="0">
                <a:sym typeface="Wingdings" panose="05000000000000000000" pitchFamily="2" charset="2"/>
              </a:rPr>
              <a:t> </a:t>
            </a:r>
            <a:r>
              <a:rPr lang="nl-BE" dirty="0" err="1">
                <a:sym typeface="Wingdings" panose="05000000000000000000" pitchFamily="2" charset="2"/>
              </a:rPr>
              <a:t>to</a:t>
            </a:r>
            <a:r>
              <a:rPr lang="nl-BE" dirty="0">
                <a:sym typeface="Wingdings" panose="05000000000000000000" pitchFamily="2" charset="2"/>
              </a:rPr>
              <a:t> </a:t>
            </a:r>
            <a:r>
              <a:rPr lang="nl-BE" dirty="0" err="1">
                <a:sym typeface="Wingdings" panose="05000000000000000000" pitchFamily="2" charset="2"/>
              </a:rPr>
              <a:t>be</a:t>
            </a:r>
            <a:r>
              <a:rPr lang="nl-BE" dirty="0">
                <a:sym typeface="Wingdings" panose="05000000000000000000" pitchFamily="2" charset="2"/>
              </a:rPr>
              <a:t> a </a:t>
            </a:r>
            <a:r>
              <a:rPr lang="nl-BE" dirty="0" err="1">
                <a:sym typeface="Wingdings" panose="05000000000000000000" pitchFamily="2" charset="2"/>
              </a:rPr>
              <a:t>key</a:t>
            </a:r>
            <a:r>
              <a:rPr lang="nl-BE" dirty="0">
                <a:sym typeface="Wingdings" panose="05000000000000000000" pitchFamily="2" charset="2"/>
              </a:rPr>
              <a:t> </a:t>
            </a:r>
            <a:r>
              <a:rPr lang="nl-BE" dirty="0" err="1">
                <a:sym typeface="Wingdings" panose="05000000000000000000" pitchFamily="2" charset="2"/>
              </a:rPr>
              <a:t>player</a:t>
            </a:r>
            <a:r>
              <a:rPr lang="nl-BE" dirty="0">
                <a:sym typeface="Wingdings" panose="05000000000000000000" pitchFamily="2" charset="2"/>
              </a:rPr>
              <a:t> in a </a:t>
            </a:r>
            <a:r>
              <a:rPr lang="nl-BE" dirty="0" err="1">
                <a:sym typeface="Wingdings" panose="05000000000000000000" pitchFamily="2" charset="2"/>
              </a:rPr>
              <a:t>circular</a:t>
            </a:r>
            <a:r>
              <a:rPr lang="nl-BE" dirty="0">
                <a:sym typeface="Wingdings" panose="05000000000000000000" pitchFamily="2" charset="2"/>
              </a:rPr>
              <a:t> </a:t>
            </a:r>
            <a:r>
              <a:rPr lang="nl-BE" dirty="0" err="1">
                <a:sym typeface="Wingdings" panose="05000000000000000000" pitchFamily="2" charset="2"/>
              </a:rPr>
              <a:t>and</a:t>
            </a:r>
            <a:r>
              <a:rPr lang="nl-BE" dirty="0">
                <a:sym typeface="Wingdings" panose="05000000000000000000" pitchFamily="2" charset="2"/>
              </a:rPr>
              <a:t> </a:t>
            </a:r>
            <a:r>
              <a:rPr lang="nl-BE" dirty="0" err="1">
                <a:sym typeface="Wingdings" panose="05000000000000000000" pitchFamily="2" charset="2"/>
              </a:rPr>
              <a:t>biobased</a:t>
            </a:r>
            <a:r>
              <a:rPr lang="nl-BE" dirty="0">
                <a:sym typeface="Wingdings" panose="05000000000000000000" pitchFamily="2" charset="2"/>
              </a:rPr>
              <a:t> </a:t>
            </a:r>
            <a:r>
              <a:rPr lang="nl-BE" dirty="0" err="1">
                <a:sym typeface="Wingdings" panose="05000000000000000000" pitchFamily="2" charset="2"/>
              </a:rPr>
              <a:t>economy</a:t>
            </a:r>
            <a:endParaRPr lang="nl-BE" dirty="0">
              <a:sym typeface="Wingdings" panose="05000000000000000000" pitchFamily="2" charset="2"/>
            </a:endParaRPr>
          </a:p>
          <a:p>
            <a:endParaRPr lang="nl-BE" dirty="0">
              <a:sym typeface="Wingdings" panose="05000000000000000000" pitchFamily="2" charset="2"/>
            </a:endParaRPr>
          </a:p>
          <a:p>
            <a:r>
              <a:rPr lang="nl-BE" dirty="0" err="1">
                <a:sym typeface="Wingdings" panose="05000000000000000000" pitchFamily="2" charset="2"/>
              </a:rPr>
              <a:t>Not</a:t>
            </a:r>
            <a:r>
              <a:rPr lang="nl-BE" dirty="0">
                <a:sym typeface="Wingdings" panose="05000000000000000000" pitchFamily="2" charset="2"/>
              </a:rPr>
              <a:t> focus on </a:t>
            </a:r>
            <a:r>
              <a:rPr lang="nl-BE" dirty="0" err="1">
                <a:sym typeface="Wingdings" panose="05000000000000000000" pitchFamily="2" charset="2"/>
              </a:rPr>
              <a:t>sustainable</a:t>
            </a:r>
            <a:r>
              <a:rPr lang="nl-BE" dirty="0">
                <a:sym typeface="Wingdings" panose="05000000000000000000" pitchFamily="2" charset="2"/>
              </a:rPr>
              <a:t> </a:t>
            </a:r>
            <a:r>
              <a:rPr lang="nl-BE" dirty="0" err="1">
                <a:sym typeface="Wingdings" panose="05000000000000000000" pitchFamily="2" charset="2"/>
              </a:rPr>
              <a:t>forest</a:t>
            </a:r>
            <a:r>
              <a:rPr lang="nl-BE" dirty="0">
                <a:sym typeface="Wingdings" panose="05000000000000000000" pitchFamily="2" charset="2"/>
              </a:rPr>
              <a:t> management or paper </a:t>
            </a:r>
            <a:r>
              <a:rPr lang="nl-BE" dirty="0" err="1">
                <a:sym typeface="Wingdings" panose="05000000000000000000" pitchFamily="2" charset="2"/>
              </a:rPr>
              <a:t>industry</a:t>
            </a:r>
            <a:endParaRPr lang="en-US"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3</a:t>
            </a:fld>
            <a:endParaRPr lang="nl-BE"/>
          </a:p>
        </p:txBody>
      </p:sp>
    </p:spTree>
    <p:extLst>
      <p:ext uri="{BB962C8B-B14F-4D97-AF65-F5344CB8AC3E}">
        <p14:creationId xmlns:p14="http://schemas.microsoft.com/office/powerpoint/2010/main" val="290535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Import </a:t>
            </a:r>
            <a:r>
              <a:rPr lang="nl-BE" dirty="0" err="1"/>
              <a:t>needed</a:t>
            </a:r>
            <a:r>
              <a:rPr lang="nl-BE" dirty="0"/>
              <a:t> </a:t>
            </a:r>
            <a:r>
              <a:rPr lang="nl-BE" dirty="0" err="1"/>
              <a:t>from</a:t>
            </a:r>
            <a:r>
              <a:rPr lang="nl-BE" dirty="0"/>
              <a:t> France, but…</a:t>
            </a:r>
          </a:p>
          <a:p>
            <a:endParaRPr lang="nl-BE" dirty="0"/>
          </a:p>
          <a:p>
            <a:r>
              <a:rPr lang="nl-BE" dirty="0"/>
              <a:t>In </a:t>
            </a:r>
            <a:r>
              <a:rPr lang="nl-BE" dirty="0" err="1"/>
              <a:t>Flanders</a:t>
            </a:r>
            <a:r>
              <a:rPr lang="nl-BE" dirty="0"/>
              <a:t> </a:t>
            </a:r>
            <a:r>
              <a:rPr lang="nl-BE" dirty="0">
                <a:sym typeface="Wingdings" panose="05000000000000000000" pitchFamily="2" charset="2"/>
              </a:rPr>
              <a:t> </a:t>
            </a:r>
            <a:r>
              <a:rPr lang="nl-BE" dirty="0" err="1">
                <a:sym typeface="Wingdings" panose="05000000000000000000" pitchFamily="2" charset="2"/>
              </a:rPr>
              <a:t>only</a:t>
            </a:r>
            <a:r>
              <a:rPr lang="nl-BE" dirty="0">
                <a:sym typeface="Wingdings" panose="05000000000000000000" pitchFamily="2" charset="2"/>
              </a:rPr>
              <a:t> </a:t>
            </a:r>
            <a:r>
              <a:rPr lang="nl-BE" dirty="0" err="1">
                <a:sym typeface="Wingdings" panose="05000000000000000000" pitchFamily="2" charset="2"/>
              </a:rPr>
              <a:t>restricted</a:t>
            </a:r>
            <a:r>
              <a:rPr lang="nl-BE" dirty="0">
                <a:sym typeface="Wingdings" panose="05000000000000000000" pitchFamily="2" charset="2"/>
              </a:rPr>
              <a:t> </a:t>
            </a:r>
            <a:r>
              <a:rPr lang="nl-BE" dirty="0" err="1">
                <a:sym typeface="Wingdings" panose="05000000000000000000" pitchFamily="2" charset="2"/>
              </a:rPr>
              <a:t>to</a:t>
            </a:r>
            <a:r>
              <a:rPr lang="nl-BE" dirty="0">
                <a:sym typeface="Wingdings" panose="05000000000000000000" pitchFamily="2" charset="2"/>
              </a:rPr>
              <a:t> non-</a:t>
            </a:r>
            <a:r>
              <a:rPr lang="nl-BE" dirty="0" err="1">
                <a:sym typeface="Wingdings" panose="05000000000000000000" pitchFamily="2" charset="2"/>
              </a:rPr>
              <a:t>recyclable</a:t>
            </a:r>
            <a:r>
              <a:rPr lang="nl-BE" dirty="0">
                <a:sym typeface="Wingdings" panose="05000000000000000000" pitchFamily="2" charset="2"/>
              </a:rPr>
              <a:t> </a:t>
            </a:r>
            <a:r>
              <a:rPr lang="nl-BE" dirty="0" err="1">
                <a:sym typeface="Wingdings" panose="05000000000000000000" pitchFamily="2" charset="2"/>
              </a:rPr>
              <a:t>wood</a:t>
            </a:r>
            <a:r>
              <a:rPr lang="nl-BE" dirty="0">
                <a:sym typeface="Wingdings" panose="05000000000000000000" pitchFamily="2" charset="2"/>
              </a:rPr>
              <a:t>  but </a:t>
            </a:r>
            <a:r>
              <a:rPr lang="nl-BE" dirty="0" err="1">
                <a:sym typeface="Wingdings" panose="05000000000000000000" pitchFamily="2" charset="2"/>
              </a:rPr>
              <a:t>how</a:t>
            </a:r>
            <a:r>
              <a:rPr lang="nl-BE" dirty="0">
                <a:sym typeface="Wingdings" panose="05000000000000000000" pitchFamily="2" charset="2"/>
              </a:rPr>
              <a:t> </a:t>
            </a:r>
            <a:r>
              <a:rPr lang="nl-BE" dirty="0" err="1">
                <a:sym typeface="Wingdings" panose="05000000000000000000" pitchFamily="2" charset="2"/>
              </a:rPr>
              <a:t>to</a:t>
            </a:r>
            <a:r>
              <a:rPr lang="nl-BE" dirty="0">
                <a:sym typeface="Wingdings" panose="05000000000000000000" pitchFamily="2" charset="2"/>
              </a:rPr>
              <a:t> manage </a:t>
            </a:r>
            <a:r>
              <a:rPr lang="nl-BE" dirty="0" err="1">
                <a:sym typeface="Wingdings" panose="05000000000000000000" pitchFamily="2" charset="2"/>
              </a:rPr>
              <a:t>this</a:t>
            </a:r>
            <a:r>
              <a:rPr lang="nl-BE" dirty="0">
                <a:sym typeface="Wingdings" panose="05000000000000000000" pitchFamily="2" charset="2"/>
              </a:rPr>
              <a:t>, check </a:t>
            </a:r>
            <a:r>
              <a:rPr lang="nl-BE" dirty="0" err="1">
                <a:sym typeface="Wingdings" panose="05000000000000000000" pitchFamily="2" charset="2"/>
              </a:rPr>
              <a:t>this</a:t>
            </a:r>
            <a:r>
              <a:rPr lang="nl-BE" dirty="0">
                <a:sym typeface="Wingdings" panose="05000000000000000000" pitchFamily="2" charset="2"/>
              </a:rPr>
              <a:t>? </a:t>
            </a:r>
            <a:r>
              <a:rPr lang="nl-BE" dirty="0" err="1">
                <a:sym typeface="Wingdings" panose="05000000000000000000" pitchFamily="2" charset="2"/>
              </a:rPr>
              <a:t>What</a:t>
            </a:r>
            <a:r>
              <a:rPr lang="nl-BE" dirty="0">
                <a:sym typeface="Wingdings" panose="05000000000000000000" pitchFamily="2" charset="2"/>
              </a:rPr>
              <a:t> are </a:t>
            </a:r>
            <a:r>
              <a:rPr lang="nl-BE" dirty="0" err="1">
                <a:sym typeface="Wingdings" panose="05000000000000000000" pitchFamily="2" charset="2"/>
              </a:rPr>
              <a:t>the</a:t>
            </a:r>
            <a:r>
              <a:rPr lang="nl-BE" dirty="0">
                <a:sym typeface="Wingdings" panose="05000000000000000000" pitchFamily="2" charset="2"/>
              </a:rPr>
              <a:t> criteria? </a:t>
            </a:r>
          </a:p>
          <a:p>
            <a:r>
              <a:rPr lang="nl-BE" dirty="0">
                <a:sym typeface="Wingdings" panose="05000000000000000000" pitchFamily="2" charset="2"/>
              </a:rPr>
              <a:t>In NL </a:t>
            </a:r>
            <a:r>
              <a:rPr lang="nl-BE" dirty="0" err="1">
                <a:sym typeface="Wingdings" panose="05000000000000000000" pitchFamily="2" charset="2"/>
              </a:rPr>
              <a:t>not</a:t>
            </a:r>
            <a:r>
              <a:rPr lang="nl-BE" dirty="0">
                <a:sym typeface="Wingdings" panose="05000000000000000000" pitchFamily="2" charset="2"/>
              </a:rPr>
              <a:t> </a:t>
            </a:r>
            <a:r>
              <a:rPr lang="nl-BE" dirty="0" err="1">
                <a:sym typeface="Wingdings" panose="05000000000000000000" pitchFamily="2" charset="2"/>
              </a:rPr>
              <a:t>restricted</a:t>
            </a:r>
            <a:r>
              <a:rPr lang="nl-BE" dirty="0">
                <a:sym typeface="Wingdings" panose="05000000000000000000" pitchFamily="2" charset="2"/>
              </a:rPr>
              <a:t>  A-</a:t>
            </a:r>
            <a:r>
              <a:rPr lang="nl-BE" dirty="0" err="1">
                <a:sym typeface="Wingdings" panose="05000000000000000000" pitchFamily="2" charset="2"/>
              </a:rPr>
              <a:t>wood</a:t>
            </a:r>
            <a:r>
              <a:rPr lang="nl-BE" dirty="0">
                <a:sym typeface="Wingdings" panose="05000000000000000000" pitchFamily="2" charset="2"/>
              </a:rPr>
              <a:t> aloud up </a:t>
            </a:r>
            <a:r>
              <a:rPr lang="nl-BE" dirty="0" err="1">
                <a:sym typeface="Wingdings" panose="05000000000000000000" pitchFamily="2" charset="2"/>
              </a:rPr>
              <a:t>to</a:t>
            </a:r>
            <a:r>
              <a:rPr lang="nl-BE" dirty="0">
                <a:sym typeface="Wingdings" panose="05000000000000000000" pitchFamily="2" charset="2"/>
              </a:rPr>
              <a:t> 15% in </a:t>
            </a:r>
            <a:r>
              <a:rPr lang="nl-BE" dirty="0" err="1">
                <a:sym typeface="Wingdings" panose="05000000000000000000" pitchFamily="2" charset="2"/>
              </a:rPr>
              <a:t>biomass</a:t>
            </a:r>
            <a:r>
              <a:rPr lang="nl-BE" dirty="0">
                <a:sym typeface="Wingdings" panose="05000000000000000000" pitchFamily="2" charset="2"/>
              </a:rPr>
              <a:t> </a:t>
            </a:r>
            <a:r>
              <a:rPr lang="nl-BE" dirty="0" err="1">
                <a:sym typeface="Wingdings" panose="05000000000000000000" pitchFamily="2" charset="2"/>
              </a:rPr>
              <a:t>plants</a:t>
            </a:r>
            <a:r>
              <a:rPr lang="nl-BE" dirty="0">
                <a:sym typeface="Wingdings" panose="05000000000000000000" pitchFamily="2" charset="2"/>
              </a:rPr>
              <a:t>, </a:t>
            </a:r>
            <a:r>
              <a:rPr lang="nl-BE" dirty="0" err="1">
                <a:sym typeface="Wingdings" panose="05000000000000000000" pitchFamily="2" charset="2"/>
              </a:rPr>
              <a:t>currently</a:t>
            </a:r>
            <a:r>
              <a:rPr lang="nl-BE" dirty="0">
                <a:sym typeface="Wingdings" panose="05000000000000000000" pitchFamily="2" charset="2"/>
              </a:rPr>
              <a:t> ~5%</a:t>
            </a:r>
          </a:p>
          <a:p>
            <a:endParaRPr lang="nl-BE" dirty="0">
              <a:sym typeface="Wingdings" panose="05000000000000000000" pitchFamily="2" charset="2"/>
            </a:endParaRPr>
          </a:p>
          <a:p>
            <a:r>
              <a:rPr lang="nl-BE" dirty="0">
                <a:sym typeface="Wingdings" panose="05000000000000000000" pitchFamily="2" charset="2"/>
              </a:rPr>
              <a:t>How </a:t>
            </a:r>
            <a:r>
              <a:rPr lang="nl-BE" dirty="0" err="1">
                <a:sym typeface="Wingdings" panose="05000000000000000000" pitchFamily="2" charset="2"/>
              </a:rPr>
              <a:t>to</a:t>
            </a:r>
            <a:r>
              <a:rPr lang="nl-BE" dirty="0">
                <a:sym typeface="Wingdings" panose="05000000000000000000" pitchFamily="2" charset="2"/>
              </a:rPr>
              <a:t> </a:t>
            </a:r>
            <a:r>
              <a:rPr lang="nl-BE" dirty="0" err="1">
                <a:sym typeface="Wingdings" panose="05000000000000000000" pitchFamily="2" charset="2"/>
              </a:rPr>
              <a:t>harmonize</a:t>
            </a:r>
            <a:r>
              <a:rPr lang="nl-BE" dirty="0">
                <a:sym typeface="Wingdings" panose="05000000000000000000" pitchFamily="2" charset="2"/>
              </a:rPr>
              <a:t> </a:t>
            </a:r>
            <a:r>
              <a:rPr lang="nl-BE" dirty="0" err="1">
                <a:sym typeface="Wingdings" panose="05000000000000000000" pitchFamily="2" charset="2"/>
              </a:rPr>
              <a:t>both</a:t>
            </a:r>
            <a:r>
              <a:rPr lang="nl-BE" dirty="0">
                <a:sym typeface="Wingdings" panose="05000000000000000000" pitchFamily="2" charset="2"/>
              </a:rPr>
              <a:t> </a:t>
            </a:r>
            <a:r>
              <a:rPr lang="nl-BE" dirty="0" err="1">
                <a:sym typeface="Wingdings" panose="05000000000000000000" pitchFamily="2" charset="2"/>
              </a:rPr>
              <a:t>ambitions</a:t>
            </a:r>
            <a:r>
              <a:rPr lang="nl-BE" dirty="0">
                <a:sym typeface="Wingdings" panose="05000000000000000000" pitchFamily="2" charset="2"/>
              </a:rPr>
              <a:t>/goals? </a:t>
            </a:r>
            <a:r>
              <a:rPr lang="nl-BE" dirty="0" err="1">
                <a:sym typeface="Wingdings" panose="05000000000000000000" pitchFamily="2" charset="2"/>
              </a:rPr>
              <a:t>Can</a:t>
            </a:r>
            <a:r>
              <a:rPr lang="nl-BE" dirty="0">
                <a:sym typeface="Wingdings" panose="05000000000000000000" pitchFamily="2" charset="2"/>
              </a:rPr>
              <a:t> </a:t>
            </a:r>
            <a:r>
              <a:rPr lang="nl-BE" dirty="0" err="1">
                <a:sym typeface="Wingdings" panose="05000000000000000000" pitchFamily="2" charset="2"/>
              </a:rPr>
              <a:t>the</a:t>
            </a:r>
            <a:r>
              <a:rPr lang="nl-BE" dirty="0">
                <a:sym typeface="Wingdings" panose="05000000000000000000" pitchFamily="2" charset="2"/>
              </a:rPr>
              <a:t> goals of a </a:t>
            </a:r>
            <a:r>
              <a:rPr lang="nl-BE" dirty="0" err="1">
                <a:sym typeface="Wingdings" panose="05000000000000000000" pitchFamily="2" charset="2"/>
              </a:rPr>
              <a:t>circular</a:t>
            </a:r>
            <a:r>
              <a:rPr lang="nl-BE" dirty="0">
                <a:sym typeface="Wingdings" panose="05000000000000000000" pitchFamily="2" charset="2"/>
              </a:rPr>
              <a:t> </a:t>
            </a:r>
            <a:r>
              <a:rPr lang="nl-BE" dirty="0" err="1">
                <a:sym typeface="Wingdings" panose="05000000000000000000" pitchFamily="2" charset="2"/>
              </a:rPr>
              <a:t>economy</a:t>
            </a:r>
            <a:r>
              <a:rPr lang="nl-BE" dirty="0">
                <a:sym typeface="Wingdings" panose="05000000000000000000" pitchFamily="2" charset="2"/>
              </a:rPr>
              <a:t> in </a:t>
            </a:r>
            <a:r>
              <a:rPr lang="nl-BE" dirty="0" err="1">
                <a:sym typeface="Wingdings" panose="05000000000000000000" pitchFamily="2" charset="2"/>
              </a:rPr>
              <a:t>the</a:t>
            </a:r>
            <a:r>
              <a:rPr lang="nl-BE" dirty="0">
                <a:sym typeface="Wingdings" panose="05000000000000000000" pitchFamily="2" charset="2"/>
              </a:rPr>
              <a:t> </a:t>
            </a:r>
            <a:r>
              <a:rPr lang="nl-BE" dirty="0" err="1">
                <a:sym typeface="Wingdings" panose="05000000000000000000" pitchFamily="2" charset="2"/>
              </a:rPr>
              <a:t>wood</a:t>
            </a:r>
            <a:r>
              <a:rPr lang="nl-BE" dirty="0">
                <a:sym typeface="Wingdings" panose="05000000000000000000" pitchFamily="2" charset="2"/>
              </a:rPr>
              <a:t> sector </a:t>
            </a:r>
            <a:r>
              <a:rPr lang="nl-BE" dirty="0" err="1">
                <a:sym typeface="Wingdings" panose="05000000000000000000" pitchFamily="2" charset="2"/>
              </a:rPr>
              <a:t>be</a:t>
            </a:r>
            <a:r>
              <a:rPr lang="nl-BE" dirty="0">
                <a:sym typeface="Wingdings" panose="05000000000000000000" pitchFamily="2" charset="2"/>
              </a:rPr>
              <a:t> </a:t>
            </a:r>
            <a:r>
              <a:rPr lang="nl-BE" dirty="0" err="1">
                <a:sym typeface="Wingdings" panose="05000000000000000000" pitchFamily="2" charset="2"/>
              </a:rPr>
              <a:t>harmonized</a:t>
            </a:r>
            <a:r>
              <a:rPr lang="nl-BE" dirty="0">
                <a:sym typeface="Wingdings" panose="05000000000000000000" pitchFamily="2" charset="2"/>
              </a:rPr>
              <a:t> </a:t>
            </a:r>
            <a:r>
              <a:rPr lang="nl-BE" dirty="0" err="1">
                <a:sym typeface="Wingdings" panose="05000000000000000000" pitchFamily="2" charset="2"/>
              </a:rPr>
              <a:t>with</a:t>
            </a:r>
            <a:r>
              <a:rPr lang="nl-BE" dirty="0">
                <a:sym typeface="Wingdings" panose="05000000000000000000" pitchFamily="2" charset="2"/>
              </a:rPr>
              <a:t> </a:t>
            </a:r>
            <a:r>
              <a:rPr lang="nl-BE" dirty="0" err="1">
                <a:sym typeface="Wingdings" panose="05000000000000000000" pitchFamily="2" charset="2"/>
              </a:rPr>
              <a:t>the</a:t>
            </a:r>
            <a:r>
              <a:rPr lang="nl-BE" dirty="0">
                <a:sym typeface="Wingdings" panose="05000000000000000000" pitchFamily="2" charset="2"/>
              </a:rPr>
              <a:t> goals </a:t>
            </a:r>
            <a:r>
              <a:rPr lang="nl-BE" dirty="0" err="1">
                <a:sym typeface="Wingdings" panose="05000000000000000000" pitchFamily="2" charset="2"/>
              </a:rPr>
              <a:t>for</a:t>
            </a:r>
            <a:r>
              <a:rPr lang="nl-BE" dirty="0">
                <a:sym typeface="Wingdings" panose="05000000000000000000" pitchFamily="2" charset="2"/>
              </a:rPr>
              <a:t> </a:t>
            </a:r>
            <a:r>
              <a:rPr lang="nl-BE" dirty="0" err="1">
                <a:sym typeface="Wingdings" panose="05000000000000000000" pitchFamily="2" charset="2"/>
              </a:rPr>
              <a:t>renewable</a:t>
            </a:r>
            <a:r>
              <a:rPr lang="nl-BE" dirty="0">
                <a:sym typeface="Wingdings" panose="05000000000000000000" pitchFamily="2" charset="2"/>
              </a:rPr>
              <a:t> energy </a:t>
            </a:r>
            <a:r>
              <a:rPr lang="nl-BE" dirty="0" err="1">
                <a:sym typeface="Wingdings" panose="05000000000000000000" pitchFamily="2" charset="2"/>
              </a:rPr>
              <a:t>production</a:t>
            </a:r>
            <a:r>
              <a:rPr lang="nl-BE" dirty="0">
                <a:sym typeface="Wingdings" panose="05000000000000000000" pitchFamily="2" charset="2"/>
              </a:rPr>
              <a:t>?</a:t>
            </a:r>
          </a:p>
          <a:p>
            <a:r>
              <a:rPr lang="nl-BE" dirty="0" err="1">
                <a:sym typeface="Wingdings" panose="05000000000000000000" pitchFamily="2" charset="2"/>
              </a:rPr>
              <a:t>Seems</a:t>
            </a:r>
            <a:r>
              <a:rPr lang="nl-BE" dirty="0">
                <a:sym typeface="Wingdings" panose="05000000000000000000" pitchFamily="2" charset="2"/>
              </a:rPr>
              <a:t> </a:t>
            </a:r>
            <a:r>
              <a:rPr lang="nl-BE" dirty="0" err="1">
                <a:sym typeface="Wingdings" panose="05000000000000000000" pitchFamily="2" charset="2"/>
              </a:rPr>
              <a:t>counterproductive</a:t>
            </a:r>
            <a:r>
              <a:rPr lang="nl-BE" dirty="0">
                <a:sym typeface="Wingdings" panose="05000000000000000000" pitchFamily="2" charset="2"/>
              </a:rPr>
              <a:t>? </a:t>
            </a:r>
            <a:r>
              <a:rPr lang="nl-BE" dirty="0" err="1">
                <a:sym typeface="Wingdings" panose="05000000000000000000" pitchFamily="2" charset="2"/>
              </a:rPr>
              <a:t>Counterintuitive</a:t>
            </a:r>
            <a:r>
              <a:rPr lang="nl-BE" dirty="0">
                <a:sym typeface="Wingdings" panose="05000000000000000000" pitchFamily="2" charset="2"/>
              </a:rPr>
              <a:t> </a:t>
            </a:r>
            <a:r>
              <a:rPr lang="nl-BE" dirty="0" err="1">
                <a:sym typeface="Wingdings" panose="05000000000000000000" pitchFamily="2" charset="2"/>
              </a:rPr>
              <a:t>to</a:t>
            </a:r>
            <a:r>
              <a:rPr lang="nl-BE" dirty="0">
                <a:sym typeface="Wingdings" panose="05000000000000000000" pitchFamily="2" charset="2"/>
              </a:rPr>
              <a:t> “</a:t>
            </a:r>
            <a:r>
              <a:rPr lang="nl-BE" dirty="0" err="1">
                <a:sym typeface="Wingdings" panose="05000000000000000000" pitchFamily="2" charset="2"/>
              </a:rPr>
              <a:t>burning</a:t>
            </a:r>
            <a:r>
              <a:rPr lang="nl-BE" dirty="0">
                <a:sym typeface="Wingdings" panose="05000000000000000000" pitchFamily="2" charset="2"/>
              </a:rPr>
              <a:t> as a last resort”</a:t>
            </a:r>
            <a:endParaRPr lang="nl-BE"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26</a:t>
            </a:fld>
            <a:endParaRPr lang="nl-BE"/>
          </a:p>
        </p:txBody>
      </p:sp>
    </p:spTree>
    <p:extLst>
      <p:ext uri="{BB962C8B-B14F-4D97-AF65-F5344CB8AC3E}">
        <p14:creationId xmlns:p14="http://schemas.microsoft.com/office/powerpoint/2010/main" val="281922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a:t>
            </a:r>
            <a:r>
              <a:rPr lang="nl-BE" dirty="0" err="1"/>
              <a:t>terms</a:t>
            </a:r>
            <a:r>
              <a:rPr lang="nl-BE" dirty="0"/>
              <a:t> of </a:t>
            </a:r>
            <a:r>
              <a:rPr lang="nl-BE" dirty="0" err="1"/>
              <a:t>Climate</a:t>
            </a:r>
            <a:r>
              <a:rPr lang="nl-BE" dirty="0"/>
              <a:t> change, </a:t>
            </a:r>
            <a:r>
              <a:rPr lang="nl-BE" dirty="0" err="1"/>
              <a:t>wood</a:t>
            </a:r>
            <a:r>
              <a:rPr lang="nl-BE" dirty="0"/>
              <a:t> is a </a:t>
            </a:r>
            <a:r>
              <a:rPr lang="nl-BE" dirty="0" err="1"/>
              <a:t>key</a:t>
            </a:r>
            <a:r>
              <a:rPr lang="nl-BE" dirty="0"/>
              <a:t> carbon store…</a:t>
            </a:r>
            <a:endParaRPr lang="en-US"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4</a:t>
            </a:fld>
            <a:endParaRPr lang="nl-BE"/>
          </a:p>
        </p:txBody>
      </p:sp>
    </p:spTree>
    <p:extLst>
      <p:ext uri="{BB962C8B-B14F-4D97-AF65-F5344CB8AC3E}">
        <p14:creationId xmlns:p14="http://schemas.microsoft.com/office/powerpoint/2010/main" val="23496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Sustainable forest management forms of course the foundation for this circular bio-economy to work</a:t>
            </a:r>
          </a:p>
          <a:p>
            <a:endParaRPr lang="en-US"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5</a:t>
            </a:fld>
            <a:endParaRPr lang="nl-BE"/>
          </a:p>
        </p:txBody>
      </p:sp>
    </p:spTree>
    <p:extLst>
      <p:ext uri="{BB962C8B-B14F-4D97-AF65-F5344CB8AC3E}">
        <p14:creationId xmlns:p14="http://schemas.microsoft.com/office/powerpoint/2010/main" val="226972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a:p>
            <a:r>
              <a:rPr lang="en-US" dirty="0"/>
              <a:t>The Circular bio-economy is already embedded in the wood sector: waste /byproducts are reused in other wood-based products</a:t>
            </a:r>
          </a:p>
          <a:p>
            <a:endParaRPr lang="en-US" dirty="0"/>
          </a:p>
          <a:p>
            <a:endParaRPr lang="en-US" dirty="0"/>
          </a:p>
          <a:p>
            <a:r>
              <a:rPr lang="en-US" dirty="0"/>
              <a:t>When mature trees are harvested (and 80% of European timber production is softwood, such as pine, spruce, fir and Douglas fir and 20% hardwood, such as oak, beech, ash and birch), the large dimension logs go generally to mills for production of solid wood products, plywood and laminated veneer products. Smaller logs, plus other parts of the tree, go for pulp and paper manufacture and production of wood-based panel products, such as MDF, OSB, and particleboard. Their raw material is additionally supplemented with dust and chips from sawmills and post-consumer waste wood from further up the timber cascade. A proportion of residue from the harvest process also goes straight for wood-fuel, or applications such as animal bedding.</a:t>
            </a:r>
          </a:p>
          <a:p>
            <a:endParaRPr lang="en-US" dirty="0"/>
          </a:p>
          <a:p>
            <a:r>
              <a:rPr lang="en-US" dirty="0"/>
              <a:t>Pellets en paper industry</a:t>
            </a:r>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6</a:t>
            </a:fld>
            <a:endParaRPr lang="nl-BE"/>
          </a:p>
        </p:txBody>
      </p:sp>
    </p:spTree>
    <p:extLst>
      <p:ext uri="{BB962C8B-B14F-4D97-AF65-F5344CB8AC3E}">
        <p14:creationId xmlns:p14="http://schemas.microsoft.com/office/powerpoint/2010/main" val="2959841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en-US" dirty="0"/>
              <a:t>C-wood can not be reused or recycled and is therefore always directed towards energy recovery</a:t>
            </a:r>
          </a:p>
          <a:p>
            <a:pPr marL="171450" indent="-171450">
              <a:buFontTx/>
              <a:buChar char="-"/>
            </a:pPr>
            <a:r>
              <a:rPr lang="en-US" dirty="0"/>
              <a:t>Belgium: A wood may not be directed to E-recovery, unless by businesses for internal use only</a:t>
            </a:r>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7</a:t>
            </a:fld>
            <a:endParaRPr lang="nl-BE"/>
          </a:p>
        </p:txBody>
      </p:sp>
    </p:spTree>
    <p:extLst>
      <p:ext uri="{BB962C8B-B14F-4D97-AF65-F5344CB8AC3E}">
        <p14:creationId xmlns:p14="http://schemas.microsoft.com/office/powerpoint/2010/main" val="3714312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8</a:t>
            </a:fld>
            <a:endParaRPr lang="nl-BE"/>
          </a:p>
        </p:txBody>
      </p:sp>
    </p:spTree>
    <p:extLst>
      <p:ext uri="{BB962C8B-B14F-4D97-AF65-F5344CB8AC3E}">
        <p14:creationId xmlns:p14="http://schemas.microsoft.com/office/powerpoint/2010/main" val="334345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9</a:t>
            </a:fld>
            <a:endParaRPr lang="nl-BE"/>
          </a:p>
        </p:txBody>
      </p:sp>
    </p:spTree>
    <p:extLst>
      <p:ext uri="{BB962C8B-B14F-4D97-AF65-F5344CB8AC3E}">
        <p14:creationId xmlns:p14="http://schemas.microsoft.com/office/powerpoint/2010/main" val="3432880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D720EFB7-E1D0-4838-9863-8FFDBD67CBE2}" type="slidenum">
              <a:rPr lang="nl-BE" smtClean="0"/>
              <a:t>10</a:t>
            </a:fld>
            <a:endParaRPr lang="nl-BE"/>
          </a:p>
        </p:txBody>
      </p:sp>
    </p:spTree>
    <p:extLst>
      <p:ext uri="{BB962C8B-B14F-4D97-AF65-F5344CB8AC3E}">
        <p14:creationId xmlns:p14="http://schemas.microsoft.com/office/powerpoint/2010/main" val="228902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s://herso.n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hyperlink" Target="https://materialenbankleuven.be/" TargetMode="External"/><Relationship Id="rId4" Type="http://schemas.openxmlformats.org/officeDocument/2006/relationships/hyperlink" Target="https://www.epal-pallets.org/eu-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www.unilinpanels.com/en-gb" TargetMode="External"/><Relationship Id="rId7" Type="http://schemas.openxmlformats.org/officeDocument/2006/relationships/hyperlink" Target="https://www.torero.eu/"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agro-chemistry.com/news/lignovalue-pilot-ready-to-be-built/" TargetMode="External"/><Relationship Id="rId5" Type="http://schemas.openxmlformats.org/officeDocument/2006/relationships/hyperlink" Target="https://www.actandsorb.com/" TargetMode="External"/><Relationship Id="rId4" Type="http://schemas.openxmlformats.org/officeDocument/2006/relationships/hyperlink" Target="http://www.g-bloc.com/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cei-bois.org/" TargetMode="External"/><Relationship Id="rId13" Type="http://schemas.openxmlformats.org/officeDocument/2006/relationships/hyperlink" Target="https://www.afvalcirculair.nl/onderwerpen/linkportaal/publicaties/downloads/downloads-diverse/hergebruik-recycling-afvalhout-plan-aanpak/" TargetMode="External"/><Relationship Id="rId3" Type="http://schemas.openxmlformats.org/officeDocument/2006/relationships/hyperlink" Target="https://www.wood.be/" TargetMode="External"/><Relationship Id="rId7" Type="http://schemas.openxmlformats.org/officeDocument/2006/relationships/hyperlink" Target="http://www.bosenhoutcijfers.nl/bos-en-houtsector/de-sector/" TargetMode="External"/><Relationship Id="rId12" Type="http://schemas.openxmlformats.org/officeDocument/2006/relationships/hyperlink" Target="https://www.ovam.be/sites/default/files/atoms/files/Voortgangsrapportage_actieplan_duurzaam_beheer_van_biomassareststromen_2015-2020.pdf" TargetMode="External"/><Relationship Id="rId2" Type="http://schemas.openxmlformats.org/officeDocument/2006/relationships/hyperlink" Target="https://www.fedustria.be/" TargetMode="External"/><Relationship Id="rId1" Type="http://schemas.openxmlformats.org/officeDocument/2006/relationships/slideLayout" Target="../slideLayouts/slideLayout2.xml"/><Relationship Id="rId6" Type="http://schemas.openxmlformats.org/officeDocument/2006/relationships/hyperlink" Target="https://www.centrumhout.nl/" TargetMode="External"/><Relationship Id="rId11" Type="http://schemas.openxmlformats.org/officeDocument/2006/relationships/hyperlink" Target="https://www.ovam.be/sites/default/files/atoms/files/Actieplan%20voedselverlies%20en%20biomassa%28rest%29stromen%20circulair%202021-2025.pdf" TargetMode="External"/><Relationship Id="rId5" Type="http://schemas.openxmlformats.org/officeDocument/2006/relationships/hyperlink" Target="https://www.woodfactory.be/" TargetMode="External"/><Relationship Id="rId15" Type="http://schemas.openxmlformats.org/officeDocument/2006/relationships/hyperlink" Target="mailto:Tom.Janssen@ucll.be" TargetMode="External"/><Relationship Id="rId10" Type="http://schemas.openxmlformats.org/officeDocument/2006/relationships/hyperlink" Target="https://emis.vito.be/nl/bbt/publicaties/bbtbref-en-andere-publicaties/houtverwerkende-nijverheid" TargetMode="External"/><Relationship Id="rId4" Type="http://schemas.openxmlformats.org/officeDocument/2006/relationships/hyperlink" Target="https://www.ovam.be/houtafval" TargetMode="External"/><Relationship Id="rId9" Type="http://schemas.openxmlformats.org/officeDocument/2006/relationships/hyperlink" Target="https://issuu.com/fedustriapub/docs/wood-building-the-bioeconomy-final-version-22.10.2" TargetMode="External"/><Relationship Id="rId1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6F4"/>
        </a:solidFill>
        <a:effectLst/>
      </p:bgPr>
    </p:bg>
    <p:spTree>
      <p:nvGrpSpPr>
        <p:cNvPr id="1" name=""/>
        <p:cNvGrpSpPr/>
        <p:nvPr/>
      </p:nvGrpSpPr>
      <p:grpSpPr>
        <a:xfrm>
          <a:off x="0" y="0"/>
          <a:ext cx="0" cy="0"/>
          <a:chOff x="0" y="0"/>
          <a:chExt cx="0" cy="0"/>
        </a:xfrm>
      </p:grpSpPr>
      <p:grpSp>
        <p:nvGrpSpPr>
          <p:cNvPr id="2" name="Group 2"/>
          <p:cNvGrpSpPr/>
          <p:nvPr/>
        </p:nvGrpSpPr>
        <p:grpSpPr>
          <a:xfrm>
            <a:off x="16901160" y="1028700"/>
            <a:ext cx="358140" cy="358140"/>
            <a:chOff x="0" y="0"/>
            <a:chExt cx="477520" cy="477520"/>
          </a:xfrm>
        </p:grpSpPr>
        <p:grpSp>
          <p:nvGrpSpPr>
            <p:cNvPr id="3" name="Group 3"/>
            <p:cNvGrpSpPr/>
            <p:nvPr/>
          </p:nvGrpSpPr>
          <p:grpSpPr>
            <a:xfrm>
              <a:off x="0" y="0"/>
              <a:ext cx="477520" cy="77593"/>
              <a:chOff x="0" y="0"/>
              <a:chExt cx="1913890" cy="310990"/>
            </a:xfrm>
          </p:grpSpPr>
          <p:sp>
            <p:nvSpPr>
              <p:cNvPr id="4" name="Freeform 4"/>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6BF93"/>
              </a:solidFill>
            </p:spPr>
          </p:sp>
        </p:grpSp>
        <p:grpSp>
          <p:nvGrpSpPr>
            <p:cNvPr id="5" name="Group 5"/>
            <p:cNvGrpSpPr/>
            <p:nvPr/>
          </p:nvGrpSpPr>
          <p:grpSpPr>
            <a:xfrm>
              <a:off x="0" y="199964"/>
              <a:ext cx="477520" cy="77593"/>
              <a:chOff x="0" y="0"/>
              <a:chExt cx="1913890" cy="310990"/>
            </a:xfrm>
          </p:grpSpPr>
          <p:sp>
            <p:nvSpPr>
              <p:cNvPr id="6" name="Freeform 6"/>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6BF93"/>
              </a:solidFill>
            </p:spPr>
          </p:sp>
        </p:grpSp>
        <p:grpSp>
          <p:nvGrpSpPr>
            <p:cNvPr id="7" name="Group 7"/>
            <p:cNvGrpSpPr/>
            <p:nvPr/>
          </p:nvGrpSpPr>
          <p:grpSpPr>
            <a:xfrm>
              <a:off x="0" y="399927"/>
              <a:ext cx="477520" cy="77593"/>
              <a:chOff x="0" y="0"/>
              <a:chExt cx="1913890" cy="310990"/>
            </a:xfrm>
          </p:grpSpPr>
          <p:sp>
            <p:nvSpPr>
              <p:cNvPr id="8" name="Freeform 8"/>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6BF93"/>
              </a:solidFill>
            </p:spPr>
          </p:sp>
        </p:grpSp>
      </p:grpSp>
      <p:pic>
        <p:nvPicPr>
          <p:cNvPr id="9" name="Picture 9"/>
          <p:cNvPicPr>
            <a:picLocks noChangeAspect="1"/>
          </p:cNvPicPr>
          <p:nvPr/>
        </p:nvPicPr>
        <p:blipFill>
          <a:blip r:embed="rId2"/>
          <a:srcRect/>
          <a:stretch>
            <a:fillRect/>
          </a:stretch>
        </p:blipFill>
        <p:spPr>
          <a:xfrm>
            <a:off x="2110164" y="4457701"/>
            <a:ext cx="14067672" cy="1371600"/>
          </a:xfrm>
          <a:prstGeom prst="rect">
            <a:avLst/>
          </a:prstGeom>
        </p:spPr>
      </p:pic>
      <p:sp>
        <p:nvSpPr>
          <p:cNvPr id="11" name="TextBox 11"/>
          <p:cNvSpPr txBox="1"/>
          <p:nvPr/>
        </p:nvSpPr>
        <p:spPr>
          <a:xfrm>
            <a:off x="10217895" y="8951595"/>
            <a:ext cx="7041405" cy="296813"/>
          </a:xfrm>
          <a:prstGeom prst="rect">
            <a:avLst/>
          </a:prstGeom>
        </p:spPr>
        <p:txBody>
          <a:bodyPr lIns="0" tIns="0" rIns="0" bIns="0" rtlCol="0" anchor="t">
            <a:spAutoFit/>
          </a:bodyPr>
          <a:lstStyle/>
          <a:p>
            <a:pPr marL="0" lvl="0" indent="0" algn="r">
              <a:lnSpc>
                <a:spcPts val="2520"/>
              </a:lnSpc>
              <a:spcBef>
                <a:spcPct val="0"/>
              </a:spcBef>
            </a:pPr>
            <a:r>
              <a:rPr lang="en-US" spc="179" dirty="0">
                <a:solidFill>
                  <a:srgbClr val="000000"/>
                </a:solidFill>
                <a:latin typeface="Clear Sans Regular"/>
              </a:rPr>
              <a:t>17</a:t>
            </a:r>
            <a:r>
              <a:rPr lang="en-US" sz="1800" spc="179" dirty="0">
                <a:solidFill>
                  <a:srgbClr val="000000"/>
                </a:solidFill>
                <a:latin typeface="Clear Sans Regular"/>
              </a:rPr>
              <a:t>/06/2021</a:t>
            </a:r>
            <a:endParaRPr lang="en-US" sz="1800" u="none" spc="179" dirty="0">
              <a:solidFill>
                <a:srgbClr val="000000"/>
              </a:solidFill>
              <a:latin typeface="Clear Sans Regul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ijdelijke aanduiding voor inhoud 5">
            <a:extLst>
              <a:ext uri="{FF2B5EF4-FFF2-40B4-BE49-F238E27FC236}">
                <a16:creationId xmlns:a16="http://schemas.microsoft.com/office/drawing/2014/main" id="{1CC9CDC8-C2EF-4ECC-A6D1-50C91A37B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2394" y="73537"/>
            <a:ext cx="4610366" cy="3688293"/>
          </a:xfrm>
          <a:prstGeom prst="rect">
            <a:avLst/>
          </a:prstGeom>
        </p:spPr>
      </p:pic>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nl-BE" b="1" dirty="0">
                <a:solidFill>
                  <a:srgbClr val="26BF93"/>
                </a:solidFill>
              </a:rPr>
              <a:t>Wood-</a:t>
            </a:r>
            <a:r>
              <a:rPr lang="nl-BE" b="1" dirty="0" err="1">
                <a:solidFill>
                  <a:srgbClr val="26BF93"/>
                </a:solidFill>
              </a:rPr>
              <a:t>based</a:t>
            </a:r>
            <a:r>
              <a:rPr lang="nl-BE" b="1" dirty="0">
                <a:solidFill>
                  <a:srgbClr val="26BF93"/>
                </a:solidFill>
              </a:rPr>
              <a:t> panel </a:t>
            </a:r>
            <a:r>
              <a:rPr lang="nl-BE" b="1" dirty="0" err="1">
                <a:solidFill>
                  <a:srgbClr val="26BF93"/>
                </a:solidFill>
              </a:rPr>
              <a:t>production</a:t>
            </a:r>
            <a:endParaRPr lang="nl-BE" b="1" dirty="0">
              <a:solidFill>
                <a:srgbClr val="26BF93"/>
              </a:solidFill>
            </a:endParaRPr>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4"/>
          <a:srcRect/>
          <a:stretch>
            <a:fillRect/>
          </a:stretch>
        </p:blipFill>
        <p:spPr>
          <a:xfrm>
            <a:off x="10972800" y="9327093"/>
            <a:ext cx="7028400" cy="685269"/>
          </a:xfrm>
          <a:prstGeom prst="rect">
            <a:avLst/>
          </a:prstGeom>
        </p:spPr>
      </p:pic>
      <p:sp>
        <p:nvSpPr>
          <p:cNvPr id="2" name="Ovaal 1">
            <a:extLst>
              <a:ext uri="{FF2B5EF4-FFF2-40B4-BE49-F238E27FC236}">
                <a16:creationId xmlns:a16="http://schemas.microsoft.com/office/drawing/2014/main" id="{2D145072-9386-4D22-80E8-4F72860902C1}"/>
              </a:ext>
            </a:extLst>
          </p:cNvPr>
          <p:cNvSpPr/>
          <p:nvPr/>
        </p:nvSpPr>
        <p:spPr>
          <a:xfrm>
            <a:off x="15621000" y="2400300"/>
            <a:ext cx="1295400" cy="1143000"/>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DCD0AEF5-830C-45DB-9982-970AAA3A2E48}"/>
              </a:ext>
            </a:extLst>
          </p:cNvPr>
          <p:cNvSpPr/>
          <p:nvPr/>
        </p:nvSpPr>
        <p:spPr>
          <a:xfrm>
            <a:off x="1323008" y="2705099"/>
            <a:ext cx="12773991" cy="2831544"/>
          </a:xfrm>
          <a:prstGeom prst="rect">
            <a:avLst/>
          </a:prstGeom>
        </p:spPr>
        <p:txBody>
          <a:bodyPr wrap="square">
            <a:spAutoFit/>
          </a:bodyPr>
          <a:lstStyle/>
          <a:p>
            <a:pPr marL="571500" indent="-571500">
              <a:spcBef>
                <a:spcPts val="1200"/>
              </a:spcBef>
              <a:spcAft>
                <a:spcPts val="1200"/>
              </a:spcAft>
              <a:buFont typeface="Wingdings" panose="05000000000000000000" pitchFamily="2" charset="2"/>
              <a:buChar char="q"/>
            </a:pPr>
            <a:r>
              <a:rPr lang="en-US" sz="3200" b="1" dirty="0"/>
              <a:t>Wood sources: </a:t>
            </a:r>
          </a:p>
          <a:p>
            <a:pPr marL="1028700" lvl="1" indent="-571500">
              <a:spcBef>
                <a:spcPts val="1200"/>
              </a:spcBef>
              <a:spcAft>
                <a:spcPts val="600"/>
              </a:spcAft>
              <a:buFont typeface="+mj-lt"/>
              <a:buAutoNum type="arabicPeriod"/>
            </a:pPr>
            <a:r>
              <a:rPr lang="en-US" sz="3200" dirty="0"/>
              <a:t>Roundwood not suited for sawmilling</a:t>
            </a:r>
          </a:p>
          <a:p>
            <a:pPr marL="1028700" lvl="1" indent="-571500">
              <a:spcBef>
                <a:spcPts val="1200"/>
              </a:spcBef>
              <a:spcAft>
                <a:spcPts val="600"/>
              </a:spcAft>
              <a:buFont typeface="+mj-lt"/>
              <a:buAutoNum type="arabicPeriod"/>
            </a:pPr>
            <a:r>
              <a:rPr lang="en-US" sz="3200" dirty="0"/>
              <a:t>Wood waste from sawmills and wood processing</a:t>
            </a:r>
          </a:p>
          <a:p>
            <a:pPr marL="1028700" lvl="1" indent="-571500">
              <a:spcBef>
                <a:spcPts val="1200"/>
              </a:spcBef>
              <a:spcAft>
                <a:spcPts val="600"/>
              </a:spcAft>
              <a:buFont typeface="+mj-lt"/>
              <a:buAutoNum type="arabicPeriod"/>
            </a:pPr>
            <a:r>
              <a:rPr lang="en-US" sz="3200" dirty="0"/>
              <a:t>Post-consumer waste (A &amp; B)</a:t>
            </a:r>
          </a:p>
        </p:txBody>
      </p:sp>
      <p:grpSp>
        <p:nvGrpSpPr>
          <p:cNvPr id="18" name="Groep 17">
            <a:extLst>
              <a:ext uri="{FF2B5EF4-FFF2-40B4-BE49-F238E27FC236}">
                <a16:creationId xmlns:a16="http://schemas.microsoft.com/office/drawing/2014/main" id="{8456BE26-E731-4E00-A16A-0F756D3ADA12}"/>
              </a:ext>
            </a:extLst>
          </p:cNvPr>
          <p:cNvGrpSpPr/>
          <p:nvPr/>
        </p:nvGrpSpPr>
        <p:grpSpPr>
          <a:xfrm>
            <a:off x="4433402" y="3728212"/>
            <a:ext cx="12010292" cy="5300490"/>
            <a:chOff x="4433402" y="3728212"/>
            <a:chExt cx="12010292" cy="5300490"/>
          </a:xfrm>
        </p:grpSpPr>
        <p:grpSp>
          <p:nvGrpSpPr>
            <p:cNvPr id="16" name="Groep 15">
              <a:extLst>
                <a:ext uri="{FF2B5EF4-FFF2-40B4-BE49-F238E27FC236}">
                  <a16:creationId xmlns:a16="http://schemas.microsoft.com/office/drawing/2014/main" id="{2F297D0C-5E44-4173-A10B-FAC7D0633AC4}"/>
                </a:ext>
              </a:extLst>
            </p:cNvPr>
            <p:cNvGrpSpPr/>
            <p:nvPr/>
          </p:nvGrpSpPr>
          <p:grpSpPr>
            <a:xfrm>
              <a:off x="10881094" y="3728212"/>
              <a:ext cx="5562600" cy="5300490"/>
              <a:chOff x="13021684" y="237946"/>
              <a:chExt cx="5562600" cy="5300490"/>
            </a:xfrm>
          </p:grpSpPr>
          <p:pic>
            <p:nvPicPr>
              <p:cNvPr id="15" name="Afbeelding 14">
                <a:extLst>
                  <a:ext uri="{FF2B5EF4-FFF2-40B4-BE49-F238E27FC236}">
                    <a16:creationId xmlns:a16="http://schemas.microsoft.com/office/drawing/2014/main" id="{30A1147F-FFD7-424F-964C-0583AB9FD002}"/>
                  </a:ext>
                </a:extLst>
              </p:cNvPr>
              <p:cNvPicPr>
                <a:picLocks noChangeAspect="1"/>
              </p:cNvPicPr>
              <p:nvPr/>
            </p:nvPicPr>
            <p:blipFill rotWithShape="1">
              <a:blip r:embed="rId5"/>
              <a:srcRect r="49457" b="6782"/>
              <a:stretch/>
            </p:blipFill>
            <p:spPr>
              <a:xfrm>
                <a:off x="13364584" y="708241"/>
                <a:ext cx="4876800" cy="4830195"/>
              </a:xfrm>
              <a:prstGeom prst="rect">
                <a:avLst/>
              </a:prstGeom>
            </p:spPr>
          </p:pic>
          <p:sp>
            <p:nvSpPr>
              <p:cNvPr id="14" name="Rechthoek 13">
                <a:extLst>
                  <a:ext uri="{FF2B5EF4-FFF2-40B4-BE49-F238E27FC236}">
                    <a16:creationId xmlns:a16="http://schemas.microsoft.com/office/drawing/2014/main" id="{B0DFB68B-1028-4654-BD59-0BA5F7EFF446}"/>
                  </a:ext>
                </a:extLst>
              </p:cNvPr>
              <p:cNvSpPr/>
              <p:nvPr/>
            </p:nvSpPr>
            <p:spPr>
              <a:xfrm>
                <a:off x="13021684" y="237946"/>
                <a:ext cx="5562600" cy="646331"/>
              </a:xfrm>
              <a:prstGeom prst="rect">
                <a:avLst/>
              </a:prstGeom>
            </p:spPr>
            <p:txBody>
              <a:bodyPr wrap="square">
                <a:spAutoFit/>
              </a:bodyPr>
              <a:lstStyle/>
              <a:p>
                <a:pPr algn="ctr"/>
                <a:r>
                  <a:rPr lang="en-US" b="1" dirty="0"/>
                  <a:t>Evolution of usage of postconsumer waste by Flemish chipboard producers</a:t>
                </a:r>
                <a:endParaRPr lang="nl-BE" dirty="0"/>
              </a:p>
            </p:txBody>
          </p:sp>
        </p:grpSp>
        <p:sp>
          <p:nvSpPr>
            <p:cNvPr id="17" name="Pijl: gebogen 16">
              <a:extLst>
                <a:ext uri="{FF2B5EF4-FFF2-40B4-BE49-F238E27FC236}">
                  <a16:creationId xmlns:a16="http://schemas.microsoft.com/office/drawing/2014/main" id="{160207B4-9A50-4661-9D63-6E6E456E8333}"/>
                </a:ext>
              </a:extLst>
            </p:cNvPr>
            <p:cNvSpPr/>
            <p:nvPr/>
          </p:nvSpPr>
          <p:spPr>
            <a:xfrm rot="10800000" flipH="1">
              <a:off x="4433402" y="5987272"/>
              <a:ext cx="5624997" cy="1295400"/>
            </a:xfrm>
            <a:prstGeom prst="bentArrow">
              <a:avLst>
                <a:gd name="adj1" fmla="val 25000"/>
                <a:gd name="adj2" fmla="val 2136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411313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20F460FE-C49A-422B-839D-730643E27FF0}"/>
              </a:ext>
            </a:extLst>
          </p:cNvPr>
          <p:cNvSpPr/>
          <p:nvPr/>
        </p:nvSpPr>
        <p:spPr>
          <a:xfrm>
            <a:off x="1323009" y="4032052"/>
            <a:ext cx="15859085" cy="4616648"/>
          </a:xfrm>
          <a:prstGeom prst="rect">
            <a:avLst/>
          </a:prstGeom>
        </p:spPr>
        <p:txBody>
          <a:bodyPr wrap="none">
            <a:spAutoFit/>
          </a:bodyPr>
          <a:lstStyle/>
          <a:p>
            <a:pPr marL="571500" indent="-571500">
              <a:spcBef>
                <a:spcPts val="1200"/>
              </a:spcBef>
              <a:spcAft>
                <a:spcPts val="1200"/>
              </a:spcAft>
              <a:buFont typeface="Wingdings" panose="05000000000000000000" pitchFamily="2" charset="2"/>
              <a:buChar char="q"/>
            </a:pPr>
            <a:r>
              <a:rPr lang="en-US" sz="3200" b="1" dirty="0"/>
              <a:t>Applications</a:t>
            </a:r>
            <a:r>
              <a:rPr lang="en-US" sz="3200" dirty="0"/>
              <a:t>: Products: chipboards, OSB, </a:t>
            </a:r>
            <a:r>
              <a:rPr lang="en-US" sz="3200" dirty="0" err="1"/>
              <a:t>fibreboards</a:t>
            </a:r>
            <a:r>
              <a:rPr lang="en-US" sz="3200" dirty="0"/>
              <a:t> (MDF, </a:t>
            </a:r>
            <a:r>
              <a:rPr lang="en-US" sz="3200" dirty="0" err="1"/>
              <a:t>harboard</a:t>
            </a:r>
            <a:r>
              <a:rPr lang="en-US" sz="3200" dirty="0"/>
              <a:t>, softboard), plywood</a:t>
            </a:r>
          </a:p>
          <a:p>
            <a:pPr marL="1028700" lvl="1" indent="-571500">
              <a:spcBef>
                <a:spcPts val="1200"/>
              </a:spcBef>
              <a:buFont typeface="Arial" panose="020B0604020202020204" pitchFamily="34" charset="0"/>
              <a:buChar char="•"/>
            </a:pPr>
            <a:r>
              <a:rPr lang="en-US" sz="3200" dirty="0"/>
              <a:t>Construction </a:t>
            </a:r>
          </a:p>
          <a:p>
            <a:pPr marL="1028700" lvl="1" indent="-571500">
              <a:spcBef>
                <a:spcPts val="1200"/>
              </a:spcBef>
              <a:buFont typeface="Arial" panose="020B0604020202020204" pitchFamily="34" charset="0"/>
              <a:buChar char="•"/>
            </a:pPr>
            <a:r>
              <a:rPr lang="en-US" sz="3200" dirty="0"/>
              <a:t>Siding &amp; Flooring</a:t>
            </a:r>
          </a:p>
          <a:p>
            <a:pPr marL="1028700" lvl="1" indent="-571500">
              <a:spcBef>
                <a:spcPts val="1200"/>
              </a:spcBef>
              <a:buFont typeface="Arial" panose="020B0604020202020204" pitchFamily="34" charset="0"/>
              <a:buChar char="•"/>
            </a:pPr>
            <a:r>
              <a:rPr lang="en-US" sz="3200" dirty="0"/>
              <a:t>Furniture</a:t>
            </a:r>
          </a:p>
          <a:p>
            <a:pPr marL="1028700" lvl="1" indent="-571500">
              <a:spcBef>
                <a:spcPts val="1200"/>
              </a:spcBef>
              <a:buFont typeface="Arial" panose="020B0604020202020204" pitchFamily="34" charset="0"/>
              <a:buChar char="•"/>
            </a:pPr>
            <a:r>
              <a:rPr lang="en-US" sz="3200" dirty="0"/>
              <a:t>Packaging</a:t>
            </a:r>
          </a:p>
          <a:p>
            <a:pPr marL="1028700" lvl="1" indent="-571500">
              <a:spcBef>
                <a:spcPts val="1200"/>
              </a:spcBef>
              <a:buFont typeface="Arial" panose="020B0604020202020204" pitchFamily="34" charset="0"/>
              <a:buChar char="•"/>
            </a:pPr>
            <a:endParaRPr lang="en-US" sz="3200" dirty="0"/>
          </a:p>
          <a:p>
            <a:pPr marL="1028700" lvl="1" indent="-571500">
              <a:spcBef>
                <a:spcPts val="1200"/>
              </a:spcBef>
              <a:spcAft>
                <a:spcPts val="1200"/>
              </a:spcAft>
              <a:buFont typeface="Arial" panose="020B0604020202020204" pitchFamily="34" charset="0"/>
              <a:buChar char="•"/>
            </a:pPr>
            <a:endParaRPr lang="en-US" sz="3200" dirty="0"/>
          </a:p>
        </p:txBody>
      </p:sp>
      <p:pic>
        <p:nvPicPr>
          <p:cNvPr id="22" name="Tijdelijke aanduiding voor inhoud 5">
            <a:extLst>
              <a:ext uri="{FF2B5EF4-FFF2-40B4-BE49-F238E27FC236}">
                <a16:creationId xmlns:a16="http://schemas.microsoft.com/office/drawing/2014/main" id="{1CC9CDC8-C2EF-4ECC-A6D1-50C91A37B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2394" y="73537"/>
            <a:ext cx="4610366" cy="3688293"/>
          </a:xfrm>
          <a:prstGeom prst="rect">
            <a:avLst/>
          </a:prstGeom>
        </p:spPr>
      </p:pic>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nl-BE" b="1" dirty="0">
                <a:solidFill>
                  <a:srgbClr val="26BF93"/>
                </a:solidFill>
              </a:rPr>
              <a:t>Wood-</a:t>
            </a:r>
            <a:r>
              <a:rPr lang="nl-BE" b="1" dirty="0" err="1">
                <a:solidFill>
                  <a:srgbClr val="26BF93"/>
                </a:solidFill>
              </a:rPr>
              <a:t>based</a:t>
            </a:r>
            <a:r>
              <a:rPr lang="nl-BE" b="1" dirty="0">
                <a:solidFill>
                  <a:srgbClr val="26BF93"/>
                </a:solidFill>
              </a:rPr>
              <a:t> panel </a:t>
            </a:r>
            <a:r>
              <a:rPr lang="nl-BE" b="1" dirty="0" err="1">
                <a:solidFill>
                  <a:srgbClr val="26BF93"/>
                </a:solidFill>
              </a:rPr>
              <a:t>production</a:t>
            </a:r>
            <a:endParaRPr lang="nl-BE" b="1" dirty="0">
              <a:solidFill>
                <a:srgbClr val="26BF93"/>
              </a:solidFill>
            </a:endParaRPr>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4"/>
          <a:srcRect/>
          <a:stretch>
            <a:fillRect/>
          </a:stretch>
        </p:blipFill>
        <p:spPr>
          <a:xfrm>
            <a:off x="10972800" y="9327093"/>
            <a:ext cx="7028400" cy="685269"/>
          </a:xfrm>
          <a:prstGeom prst="rect">
            <a:avLst/>
          </a:prstGeom>
        </p:spPr>
      </p:pic>
      <p:sp>
        <p:nvSpPr>
          <p:cNvPr id="2" name="Ovaal 1">
            <a:extLst>
              <a:ext uri="{FF2B5EF4-FFF2-40B4-BE49-F238E27FC236}">
                <a16:creationId xmlns:a16="http://schemas.microsoft.com/office/drawing/2014/main" id="{2D145072-9386-4D22-80E8-4F72860902C1}"/>
              </a:ext>
            </a:extLst>
          </p:cNvPr>
          <p:cNvSpPr/>
          <p:nvPr/>
        </p:nvSpPr>
        <p:spPr>
          <a:xfrm>
            <a:off x="15621000" y="2400300"/>
            <a:ext cx="1295400" cy="1143000"/>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DCD0AEF5-830C-45DB-9982-970AAA3A2E48}"/>
              </a:ext>
            </a:extLst>
          </p:cNvPr>
          <p:cNvSpPr/>
          <p:nvPr/>
        </p:nvSpPr>
        <p:spPr>
          <a:xfrm>
            <a:off x="1323008" y="2705099"/>
            <a:ext cx="12773991" cy="1077218"/>
          </a:xfrm>
          <a:prstGeom prst="rect">
            <a:avLst/>
          </a:prstGeom>
        </p:spPr>
        <p:txBody>
          <a:bodyPr wrap="square">
            <a:spAutoFit/>
          </a:bodyPr>
          <a:lstStyle/>
          <a:p>
            <a:pPr marL="571500" indent="-571500">
              <a:spcBef>
                <a:spcPts val="1200"/>
              </a:spcBef>
              <a:spcAft>
                <a:spcPts val="1200"/>
              </a:spcAft>
              <a:buFont typeface="Wingdings" panose="05000000000000000000" pitchFamily="2" charset="2"/>
              <a:buChar char="q"/>
            </a:pPr>
            <a:r>
              <a:rPr lang="en-US" sz="3200" b="1" dirty="0"/>
              <a:t>Wood sources: </a:t>
            </a:r>
            <a:r>
              <a:rPr lang="en-US" sz="3200" dirty="0"/>
              <a:t>roundwood not suited for sawmilling, residue from sawmills and wood processing, post-consumer waste (A/B)</a:t>
            </a:r>
          </a:p>
        </p:txBody>
      </p:sp>
      <p:sp>
        <p:nvSpPr>
          <p:cNvPr id="10" name="Rechthoek 9">
            <a:extLst>
              <a:ext uri="{FF2B5EF4-FFF2-40B4-BE49-F238E27FC236}">
                <a16:creationId xmlns:a16="http://schemas.microsoft.com/office/drawing/2014/main" id="{22C13975-87BB-44BB-9C5C-06B3609AF21F}"/>
              </a:ext>
            </a:extLst>
          </p:cNvPr>
          <p:cNvSpPr/>
          <p:nvPr/>
        </p:nvSpPr>
        <p:spPr>
          <a:xfrm>
            <a:off x="1323009" y="8115300"/>
            <a:ext cx="11840229" cy="584775"/>
          </a:xfrm>
          <a:prstGeom prst="rect">
            <a:avLst/>
          </a:prstGeom>
        </p:spPr>
        <p:txBody>
          <a:bodyPr wrap="none">
            <a:spAutoFit/>
          </a:bodyPr>
          <a:lstStyle/>
          <a:p>
            <a:pPr marL="571500" indent="-571500">
              <a:spcBef>
                <a:spcPts val="1200"/>
              </a:spcBef>
              <a:spcAft>
                <a:spcPts val="1200"/>
              </a:spcAft>
              <a:buFont typeface="Wingdings" panose="05000000000000000000" pitchFamily="2" charset="2"/>
              <a:buChar char="q"/>
            </a:pPr>
            <a:r>
              <a:rPr lang="en-US" sz="3200" b="1" dirty="0"/>
              <a:t>Wood waste: </a:t>
            </a:r>
            <a:r>
              <a:rPr lang="en-US" sz="3200" dirty="0"/>
              <a:t>bark,</a:t>
            </a:r>
            <a:r>
              <a:rPr lang="en-US" sz="3200" b="1" dirty="0"/>
              <a:t> </a:t>
            </a:r>
            <a:r>
              <a:rPr lang="en-US" sz="3200" dirty="0"/>
              <a:t>cutting waste, wood dust, non-usable leftovers</a:t>
            </a:r>
          </a:p>
        </p:txBody>
      </p:sp>
      <p:cxnSp>
        <p:nvCxnSpPr>
          <p:cNvPr id="11" name="Rechte verbindingslijn met pijl 10">
            <a:extLst>
              <a:ext uri="{FF2B5EF4-FFF2-40B4-BE49-F238E27FC236}">
                <a16:creationId xmlns:a16="http://schemas.microsoft.com/office/drawing/2014/main" id="{663E6A83-556D-4B50-9885-9F361D554492}"/>
              </a:ext>
            </a:extLst>
          </p:cNvPr>
          <p:cNvCxnSpPr>
            <a:cxnSpLocks/>
          </p:cNvCxnSpPr>
          <p:nvPr/>
        </p:nvCxnSpPr>
        <p:spPr>
          <a:xfrm flipV="1">
            <a:off x="11454296" y="7204604"/>
            <a:ext cx="0" cy="9868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3787E78B-5484-43D7-BE3C-12B1C939137E}"/>
              </a:ext>
            </a:extLst>
          </p:cNvPr>
          <p:cNvSpPr/>
          <p:nvPr/>
        </p:nvSpPr>
        <p:spPr>
          <a:xfrm>
            <a:off x="8466033" y="5202299"/>
            <a:ext cx="7467600" cy="1877437"/>
          </a:xfrm>
          <a:prstGeom prst="rect">
            <a:avLst/>
          </a:prstGeom>
        </p:spPr>
        <p:txBody>
          <a:bodyPr wrap="square">
            <a:spAutoFit/>
          </a:bodyPr>
          <a:lstStyle/>
          <a:p>
            <a:pPr marL="1028700" lvl="1" indent="-571500">
              <a:spcBef>
                <a:spcPts val="1200"/>
              </a:spcBef>
              <a:buFont typeface="Arial" panose="020B0604020202020204" pitchFamily="34" charset="0"/>
              <a:buChar char="•"/>
            </a:pPr>
            <a:endParaRPr lang="en-US" sz="3200" dirty="0"/>
          </a:p>
          <a:p>
            <a:pPr marL="1028700" lvl="1" indent="-571500">
              <a:spcBef>
                <a:spcPts val="1200"/>
              </a:spcBef>
              <a:buFont typeface="Arial" panose="020B0604020202020204" pitchFamily="34" charset="0"/>
              <a:buChar char="•"/>
            </a:pPr>
            <a:r>
              <a:rPr lang="en-US" sz="3200" dirty="0"/>
              <a:t>Internal reuse</a:t>
            </a:r>
          </a:p>
          <a:p>
            <a:pPr marL="1028700" lvl="1" indent="-571500">
              <a:spcBef>
                <a:spcPts val="1200"/>
              </a:spcBef>
              <a:buFont typeface="Arial" panose="020B0604020202020204" pitchFamily="34" charset="0"/>
              <a:buChar char="•"/>
            </a:pPr>
            <a:r>
              <a:rPr lang="en-US" sz="3200" dirty="0"/>
              <a:t>Internal usage energy/heat recovery</a:t>
            </a:r>
          </a:p>
        </p:txBody>
      </p:sp>
    </p:spTree>
    <p:extLst>
      <p:ext uri="{BB962C8B-B14F-4D97-AF65-F5344CB8AC3E}">
        <p14:creationId xmlns:p14="http://schemas.microsoft.com/office/powerpoint/2010/main" val="972660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ijdelijke aanduiding voor inhoud 5">
            <a:extLst>
              <a:ext uri="{FF2B5EF4-FFF2-40B4-BE49-F238E27FC236}">
                <a16:creationId xmlns:a16="http://schemas.microsoft.com/office/drawing/2014/main" id="{1CC9CDC8-C2EF-4ECC-A6D1-50C91A37B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2394" y="73537"/>
            <a:ext cx="4610366" cy="3688293"/>
          </a:xfrm>
          <a:prstGeom prst="rect">
            <a:avLst/>
          </a:prstGeom>
        </p:spPr>
      </p:pic>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nl-BE" b="1" dirty="0">
                <a:solidFill>
                  <a:srgbClr val="26BF93"/>
                </a:solidFill>
              </a:rPr>
              <a:t>Construction &amp; Furniture </a:t>
            </a:r>
            <a:r>
              <a:rPr lang="nl-BE" sz="4000" b="1" dirty="0">
                <a:solidFill>
                  <a:srgbClr val="26BF93"/>
                </a:solidFill>
              </a:rPr>
              <a:t>(&gt;70% of </a:t>
            </a:r>
            <a:r>
              <a:rPr lang="nl-BE" sz="4000" b="1" dirty="0" err="1">
                <a:solidFill>
                  <a:srgbClr val="26BF93"/>
                </a:solidFill>
              </a:rPr>
              <a:t>all</a:t>
            </a:r>
            <a:r>
              <a:rPr lang="nl-BE" sz="4000" b="1" dirty="0">
                <a:solidFill>
                  <a:srgbClr val="26BF93"/>
                </a:solidFill>
              </a:rPr>
              <a:t> </a:t>
            </a:r>
            <a:r>
              <a:rPr lang="nl-BE" sz="4000" b="1" dirty="0" err="1">
                <a:solidFill>
                  <a:srgbClr val="26BF93"/>
                </a:solidFill>
              </a:rPr>
              <a:t>wood</a:t>
            </a:r>
            <a:r>
              <a:rPr lang="nl-BE" sz="4000" b="1" dirty="0">
                <a:solidFill>
                  <a:srgbClr val="26BF93"/>
                </a:solidFill>
              </a:rPr>
              <a:t> </a:t>
            </a:r>
            <a:r>
              <a:rPr lang="nl-BE" sz="4000" b="1" dirty="0" err="1">
                <a:solidFill>
                  <a:srgbClr val="26BF93"/>
                </a:solidFill>
              </a:rPr>
              <a:t>products</a:t>
            </a:r>
            <a:r>
              <a:rPr lang="nl-BE" sz="4000" b="1" dirty="0">
                <a:solidFill>
                  <a:srgbClr val="26BF93"/>
                </a:solidFill>
              </a:rPr>
              <a:t> in EU)</a:t>
            </a:r>
            <a:endParaRPr lang="nl-BE" b="1" dirty="0">
              <a:solidFill>
                <a:srgbClr val="26BF93"/>
              </a:solidFill>
            </a:endParaRPr>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4"/>
          <a:srcRect/>
          <a:stretch>
            <a:fillRect/>
          </a:stretch>
        </p:blipFill>
        <p:spPr>
          <a:xfrm>
            <a:off x="10972800" y="9327093"/>
            <a:ext cx="7028400" cy="685269"/>
          </a:xfrm>
          <a:prstGeom prst="rect">
            <a:avLst/>
          </a:prstGeom>
        </p:spPr>
      </p:pic>
      <p:sp>
        <p:nvSpPr>
          <p:cNvPr id="9" name="Ovaal 8">
            <a:extLst>
              <a:ext uri="{FF2B5EF4-FFF2-40B4-BE49-F238E27FC236}">
                <a16:creationId xmlns:a16="http://schemas.microsoft.com/office/drawing/2014/main" id="{D21E37F5-BF4F-4CE0-B455-C77A8124004D}"/>
              </a:ext>
            </a:extLst>
          </p:cNvPr>
          <p:cNvSpPr/>
          <p:nvPr/>
        </p:nvSpPr>
        <p:spPr>
          <a:xfrm>
            <a:off x="13944600" y="1750418"/>
            <a:ext cx="1600200" cy="1411882"/>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398428B4-FAFD-4063-A297-2228914A96B2}"/>
              </a:ext>
            </a:extLst>
          </p:cNvPr>
          <p:cNvSpPr/>
          <p:nvPr/>
        </p:nvSpPr>
        <p:spPr>
          <a:xfrm>
            <a:off x="1323008" y="2705099"/>
            <a:ext cx="12773991" cy="584775"/>
          </a:xfrm>
          <a:prstGeom prst="rect">
            <a:avLst/>
          </a:prstGeom>
        </p:spPr>
        <p:txBody>
          <a:bodyPr wrap="square">
            <a:spAutoFit/>
          </a:bodyPr>
          <a:lstStyle/>
          <a:p>
            <a:pPr marL="571500" indent="-571500">
              <a:spcBef>
                <a:spcPts val="1200"/>
              </a:spcBef>
              <a:spcAft>
                <a:spcPts val="1200"/>
              </a:spcAft>
              <a:buFont typeface="Wingdings" panose="05000000000000000000" pitchFamily="2" charset="2"/>
              <a:buChar char="q"/>
            </a:pPr>
            <a:r>
              <a:rPr lang="en-US" sz="3200" b="1" dirty="0"/>
              <a:t>Wood sources: </a:t>
            </a:r>
            <a:r>
              <a:rPr lang="en-US" sz="3200" dirty="0"/>
              <a:t>solid wood, wood-based panels</a:t>
            </a:r>
          </a:p>
        </p:txBody>
      </p:sp>
      <p:sp>
        <p:nvSpPr>
          <p:cNvPr id="11" name="Rechthoek 10">
            <a:extLst>
              <a:ext uri="{FF2B5EF4-FFF2-40B4-BE49-F238E27FC236}">
                <a16:creationId xmlns:a16="http://schemas.microsoft.com/office/drawing/2014/main" id="{DC4C04F6-434C-447E-9602-88C6F815156E}"/>
              </a:ext>
            </a:extLst>
          </p:cNvPr>
          <p:cNvSpPr/>
          <p:nvPr/>
        </p:nvSpPr>
        <p:spPr>
          <a:xfrm>
            <a:off x="1323009" y="4032052"/>
            <a:ext cx="15355807" cy="584775"/>
          </a:xfrm>
          <a:prstGeom prst="rect">
            <a:avLst/>
          </a:prstGeom>
        </p:spPr>
        <p:txBody>
          <a:bodyPr wrap="none">
            <a:spAutoFit/>
          </a:bodyPr>
          <a:lstStyle/>
          <a:p>
            <a:pPr marL="571500" indent="-571500">
              <a:spcBef>
                <a:spcPts val="1200"/>
              </a:spcBef>
              <a:spcAft>
                <a:spcPts val="1200"/>
              </a:spcAft>
              <a:buFont typeface="Wingdings" panose="05000000000000000000" pitchFamily="2" charset="2"/>
              <a:buChar char="q"/>
            </a:pPr>
            <a:r>
              <a:rPr lang="en-US" sz="3200" b="1" dirty="0"/>
              <a:t>Construction Products</a:t>
            </a:r>
            <a:r>
              <a:rPr lang="en-US" sz="3200" dirty="0"/>
              <a:t>: doors, windows, floors, (lamellated) trusses, </a:t>
            </a:r>
            <a:r>
              <a:rPr lang="en-US" sz="3200" dirty="0" err="1"/>
              <a:t>timberframes</a:t>
            </a:r>
            <a:r>
              <a:rPr lang="en-US" sz="3200" dirty="0"/>
              <a:t>, etc. </a:t>
            </a:r>
          </a:p>
        </p:txBody>
      </p:sp>
      <p:sp>
        <p:nvSpPr>
          <p:cNvPr id="14" name="Rechthoek 13">
            <a:extLst>
              <a:ext uri="{FF2B5EF4-FFF2-40B4-BE49-F238E27FC236}">
                <a16:creationId xmlns:a16="http://schemas.microsoft.com/office/drawing/2014/main" id="{4463F0A8-7BA7-4873-90A5-90ADE656AEA3}"/>
              </a:ext>
            </a:extLst>
          </p:cNvPr>
          <p:cNvSpPr/>
          <p:nvPr/>
        </p:nvSpPr>
        <p:spPr>
          <a:xfrm>
            <a:off x="1322294" y="5320725"/>
            <a:ext cx="14890295" cy="584775"/>
          </a:xfrm>
          <a:prstGeom prst="rect">
            <a:avLst/>
          </a:prstGeom>
        </p:spPr>
        <p:txBody>
          <a:bodyPr wrap="none">
            <a:spAutoFit/>
          </a:bodyPr>
          <a:lstStyle/>
          <a:p>
            <a:pPr marL="571500" indent="-571500">
              <a:spcBef>
                <a:spcPts val="1200"/>
              </a:spcBef>
              <a:spcAft>
                <a:spcPts val="1200"/>
              </a:spcAft>
              <a:buFont typeface="Wingdings" panose="05000000000000000000" pitchFamily="2" charset="2"/>
              <a:buChar char="q"/>
            </a:pPr>
            <a:r>
              <a:rPr lang="en-US" sz="3200" b="1" dirty="0"/>
              <a:t>Furniture Products</a:t>
            </a:r>
            <a:r>
              <a:rPr lang="en-US" sz="3200" dirty="0"/>
              <a:t>: kitchens, bathrooms, dining rooms, bedrooms, office, seats, etc. </a:t>
            </a:r>
          </a:p>
        </p:txBody>
      </p:sp>
      <p:sp>
        <p:nvSpPr>
          <p:cNvPr id="15" name="Rechthoek 14">
            <a:extLst>
              <a:ext uri="{FF2B5EF4-FFF2-40B4-BE49-F238E27FC236}">
                <a16:creationId xmlns:a16="http://schemas.microsoft.com/office/drawing/2014/main" id="{6872D013-449B-4449-8E5C-8C95A426E533}"/>
              </a:ext>
            </a:extLst>
          </p:cNvPr>
          <p:cNvSpPr/>
          <p:nvPr/>
        </p:nvSpPr>
        <p:spPr>
          <a:xfrm>
            <a:off x="1304365" y="6876279"/>
            <a:ext cx="7471661" cy="584775"/>
          </a:xfrm>
          <a:prstGeom prst="rect">
            <a:avLst/>
          </a:prstGeom>
        </p:spPr>
        <p:txBody>
          <a:bodyPr wrap="none">
            <a:spAutoFit/>
          </a:bodyPr>
          <a:lstStyle/>
          <a:p>
            <a:pPr marL="571500" indent="-571500">
              <a:spcBef>
                <a:spcPts val="1200"/>
              </a:spcBef>
              <a:spcAft>
                <a:spcPts val="1200"/>
              </a:spcAft>
              <a:buFont typeface="Wingdings" panose="05000000000000000000" pitchFamily="2" charset="2"/>
              <a:buChar char="q"/>
            </a:pPr>
            <a:r>
              <a:rPr lang="en-US" sz="3200" b="1" dirty="0"/>
              <a:t>Wood waste: </a:t>
            </a:r>
            <a:r>
              <a:rPr lang="en-US" sz="3200" dirty="0"/>
              <a:t>cutting waste, wood dust</a:t>
            </a:r>
          </a:p>
        </p:txBody>
      </p:sp>
      <p:cxnSp>
        <p:nvCxnSpPr>
          <p:cNvPr id="16" name="Rechte verbindingslijn met pijl 15">
            <a:extLst>
              <a:ext uri="{FF2B5EF4-FFF2-40B4-BE49-F238E27FC236}">
                <a16:creationId xmlns:a16="http://schemas.microsoft.com/office/drawing/2014/main" id="{3E38AFA3-6508-4FB4-BC95-F2EE13595B96}"/>
              </a:ext>
            </a:extLst>
          </p:cNvPr>
          <p:cNvCxnSpPr>
            <a:cxnSpLocks/>
            <a:stCxn id="15" idx="3"/>
          </p:cNvCxnSpPr>
          <p:nvPr/>
        </p:nvCxnSpPr>
        <p:spPr>
          <a:xfrm>
            <a:off x="8776026" y="7168667"/>
            <a:ext cx="181577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Rechthoek 16">
            <a:extLst>
              <a:ext uri="{FF2B5EF4-FFF2-40B4-BE49-F238E27FC236}">
                <a16:creationId xmlns:a16="http://schemas.microsoft.com/office/drawing/2014/main" id="{7799CE2D-B384-43BF-B2CB-D31F37B9CA4C}"/>
              </a:ext>
            </a:extLst>
          </p:cNvPr>
          <p:cNvSpPr/>
          <p:nvPr/>
        </p:nvSpPr>
        <p:spPr>
          <a:xfrm>
            <a:off x="10753200" y="6286500"/>
            <a:ext cx="7467600" cy="1723549"/>
          </a:xfrm>
          <a:prstGeom prst="rect">
            <a:avLst/>
          </a:prstGeom>
        </p:spPr>
        <p:txBody>
          <a:bodyPr wrap="square">
            <a:spAutoFit/>
          </a:bodyPr>
          <a:lstStyle/>
          <a:p>
            <a:pPr marL="1028700" lvl="1" indent="-571500">
              <a:spcBef>
                <a:spcPts val="1200"/>
              </a:spcBef>
              <a:buFont typeface="Arial" panose="020B0604020202020204" pitchFamily="34" charset="0"/>
              <a:buChar char="•"/>
            </a:pPr>
            <a:r>
              <a:rPr lang="en-US" sz="3200" dirty="0"/>
              <a:t>Internal and external usage energy/heat recovery</a:t>
            </a:r>
          </a:p>
          <a:p>
            <a:pPr marL="1028700" lvl="1" indent="-571500">
              <a:spcBef>
                <a:spcPts val="1200"/>
              </a:spcBef>
              <a:buFont typeface="Arial" panose="020B0604020202020204" pitchFamily="34" charset="0"/>
              <a:buChar char="•"/>
            </a:pPr>
            <a:r>
              <a:rPr lang="en-US" sz="3200" dirty="0"/>
              <a:t>Post-consumer waste</a:t>
            </a:r>
          </a:p>
        </p:txBody>
      </p:sp>
    </p:spTree>
    <p:extLst>
      <p:ext uri="{BB962C8B-B14F-4D97-AF65-F5344CB8AC3E}">
        <p14:creationId xmlns:p14="http://schemas.microsoft.com/office/powerpoint/2010/main" val="3192659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nl-BE" b="1" dirty="0" err="1">
                <a:solidFill>
                  <a:srgbClr val="26BF93"/>
                </a:solidFill>
              </a:rPr>
              <a:t>Packaging</a:t>
            </a:r>
            <a:endParaRPr lang="nl-BE" b="1" dirty="0">
              <a:solidFill>
                <a:srgbClr val="26BF93"/>
              </a:solidFill>
            </a:endParaRPr>
          </a:p>
        </p:txBody>
      </p:sp>
      <p:sp>
        <p:nvSpPr>
          <p:cNvPr id="4" name="Tijdelijke aanduiding voor inhoud 3">
            <a:extLst>
              <a:ext uri="{FF2B5EF4-FFF2-40B4-BE49-F238E27FC236}">
                <a16:creationId xmlns:a16="http://schemas.microsoft.com/office/drawing/2014/main" id="{FEE68861-37C0-45A8-8340-84280C006689}"/>
              </a:ext>
            </a:extLst>
          </p:cNvPr>
          <p:cNvSpPr>
            <a:spLocks noGrp="1"/>
          </p:cNvSpPr>
          <p:nvPr>
            <p:ph idx="1"/>
          </p:nvPr>
        </p:nvSpPr>
        <p:spPr/>
        <p:txBody>
          <a:bodyPr vert="horz" lIns="91440" tIns="45720" rIns="91440" bIns="45720" rtlCol="0" anchor="t">
            <a:normAutofit/>
          </a:bodyPr>
          <a:lstStyle/>
          <a:p>
            <a:pPr marL="0" indent="0">
              <a:buNone/>
            </a:pPr>
            <a:endParaRPr lang="nl-BE" dirty="0">
              <a:cs typeface="Calibri"/>
            </a:endParaRPr>
          </a:p>
          <a:p>
            <a:endParaRPr lang="nl-BE" dirty="0"/>
          </a:p>
        </p:txBody>
      </p:sp>
      <p:sp>
        <p:nvSpPr>
          <p:cNvPr id="8" name="Rechthoek 7">
            <a:extLst>
              <a:ext uri="{FF2B5EF4-FFF2-40B4-BE49-F238E27FC236}">
                <a16:creationId xmlns:a16="http://schemas.microsoft.com/office/drawing/2014/main" id="{E170FB75-AC23-42E2-B209-A35F1AD1ED83}"/>
              </a:ext>
            </a:extLst>
          </p:cNvPr>
          <p:cNvSpPr/>
          <p:nvPr/>
        </p:nvSpPr>
        <p:spPr>
          <a:xfrm>
            <a:off x="1323008" y="2705099"/>
            <a:ext cx="11249991" cy="584775"/>
          </a:xfrm>
          <a:prstGeom prst="rect">
            <a:avLst/>
          </a:prstGeom>
        </p:spPr>
        <p:txBody>
          <a:bodyPr wrap="square">
            <a:spAutoFit/>
          </a:bodyPr>
          <a:lstStyle/>
          <a:p>
            <a:pPr marL="571500" indent="-571500">
              <a:spcBef>
                <a:spcPts val="1200"/>
              </a:spcBef>
              <a:spcAft>
                <a:spcPts val="1200"/>
              </a:spcAft>
              <a:buFont typeface="Wingdings" panose="05000000000000000000" pitchFamily="2" charset="2"/>
              <a:buChar char="q"/>
            </a:pPr>
            <a:r>
              <a:rPr lang="en-US" sz="3200" b="1" dirty="0"/>
              <a:t>Wood sources: </a:t>
            </a:r>
            <a:r>
              <a:rPr lang="en-US" sz="3200" dirty="0"/>
              <a:t>solid wood, wood-based panels (+ G-blocks)</a:t>
            </a:r>
          </a:p>
        </p:txBody>
      </p:sp>
      <p:sp>
        <p:nvSpPr>
          <p:cNvPr id="9" name="Rechthoek 8">
            <a:extLst>
              <a:ext uri="{FF2B5EF4-FFF2-40B4-BE49-F238E27FC236}">
                <a16:creationId xmlns:a16="http://schemas.microsoft.com/office/drawing/2014/main" id="{2F2306D9-C45A-4691-B1A0-AF78F21FC876}"/>
              </a:ext>
            </a:extLst>
          </p:cNvPr>
          <p:cNvSpPr/>
          <p:nvPr/>
        </p:nvSpPr>
        <p:spPr>
          <a:xfrm>
            <a:off x="1323009" y="3619500"/>
            <a:ext cx="3070264" cy="2677656"/>
          </a:xfrm>
          <a:prstGeom prst="rect">
            <a:avLst/>
          </a:prstGeom>
        </p:spPr>
        <p:txBody>
          <a:bodyPr wrap="none">
            <a:spAutoFit/>
          </a:bodyPr>
          <a:lstStyle/>
          <a:p>
            <a:pPr marL="571500" indent="-571500">
              <a:spcBef>
                <a:spcPts val="1200"/>
              </a:spcBef>
              <a:spcAft>
                <a:spcPts val="1200"/>
              </a:spcAft>
              <a:buFont typeface="Wingdings" panose="05000000000000000000" pitchFamily="2" charset="2"/>
              <a:buChar char="q"/>
            </a:pPr>
            <a:r>
              <a:rPr lang="en-US" sz="3200" b="1" dirty="0"/>
              <a:t>Applications</a:t>
            </a:r>
            <a:r>
              <a:rPr lang="en-US" sz="3200" dirty="0"/>
              <a:t>: </a:t>
            </a:r>
          </a:p>
          <a:p>
            <a:pPr marL="1028700" lvl="1" indent="-571500">
              <a:spcBef>
                <a:spcPts val="1200"/>
              </a:spcBef>
              <a:buFont typeface="Arial" panose="020B0604020202020204" pitchFamily="34" charset="0"/>
              <a:buChar char="•"/>
            </a:pPr>
            <a:r>
              <a:rPr lang="en-US" sz="3200" dirty="0"/>
              <a:t>Pallets</a:t>
            </a:r>
          </a:p>
          <a:p>
            <a:pPr marL="1028700" lvl="1" indent="-571500">
              <a:spcBef>
                <a:spcPts val="1200"/>
              </a:spcBef>
              <a:buFont typeface="Arial" panose="020B0604020202020204" pitchFamily="34" charset="0"/>
              <a:buChar char="•"/>
            </a:pPr>
            <a:r>
              <a:rPr lang="en-US" sz="3200" dirty="0"/>
              <a:t>Crates</a:t>
            </a:r>
          </a:p>
          <a:p>
            <a:pPr marL="1028700" lvl="1" indent="-571500">
              <a:spcBef>
                <a:spcPts val="1200"/>
              </a:spcBef>
              <a:buFont typeface="Arial" panose="020B0604020202020204" pitchFamily="34" charset="0"/>
              <a:buChar char="•"/>
            </a:pPr>
            <a:r>
              <a:rPr lang="en-US" sz="3200" dirty="0"/>
              <a:t>Barrels</a:t>
            </a:r>
          </a:p>
        </p:txBody>
      </p:sp>
      <p:sp>
        <p:nvSpPr>
          <p:cNvPr id="13" name="Rechthoek 12">
            <a:extLst>
              <a:ext uri="{FF2B5EF4-FFF2-40B4-BE49-F238E27FC236}">
                <a16:creationId xmlns:a16="http://schemas.microsoft.com/office/drawing/2014/main" id="{33713941-13C3-494C-BBC8-2F97CDCAE7E3}"/>
              </a:ext>
            </a:extLst>
          </p:cNvPr>
          <p:cNvSpPr/>
          <p:nvPr/>
        </p:nvSpPr>
        <p:spPr>
          <a:xfrm>
            <a:off x="1304365" y="7362530"/>
            <a:ext cx="7471661" cy="584775"/>
          </a:xfrm>
          <a:prstGeom prst="rect">
            <a:avLst/>
          </a:prstGeom>
        </p:spPr>
        <p:txBody>
          <a:bodyPr wrap="none">
            <a:spAutoFit/>
          </a:bodyPr>
          <a:lstStyle/>
          <a:p>
            <a:pPr marL="571500" indent="-571500">
              <a:spcBef>
                <a:spcPts val="1200"/>
              </a:spcBef>
              <a:spcAft>
                <a:spcPts val="1200"/>
              </a:spcAft>
              <a:buFont typeface="Wingdings" panose="05000000000000000000" pitchFamily="2" charset="2"/>
              <a:buChar char="q"/>
            </a:pPr>
            <a:r>
              <a:rPr lang="en-US" sz="3200" b="1" dirty="0"/>
              <a:t>Wood waste: </a:t>
            </a:r>
            <a:r>
              <a:rPr lang="en-US" sz="3200" dirty="0"/>
              <a:t>cutting waste, wood dust</a:t>
            </a:r>
          </a:p>
        </p:txBody>
      </p:sp>
      <p:cxnSp>
        <p:nvCxnSpPr>
          <p:cNvPr id="14" name="Rechte verbindingslijn met pijl 13">
            <a:extLst>
              <a:ext uri="{FF2B5EF4-FFF2-40B4-BE49-F238E27FC236}">
                <a16:creationId xmlns:a16="http://schemas.microsoft.com/office/drawing/2014/main" id="{1A79B436-C18A-4AFB-BD15-57B36CD21C87}"/>
              </a:ext>
            </a:extLst>
          </p:cNvPr>
          <p:cNvCxnSpPr>
            <a:cxnSpLocks/>
          </p:cNvCxnSpPr>
          <p:nvPr/>
        </p:nvCxnSpPr>
        <p:spPr>
          <a:xfrm>
            <a:off x="7883617" y="8115300"/>
            <a:ext cx="955583" cy="1066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Rechthoek 14">
            <a:extLst>
              <a:ext uri="{FF2B5EF4-FFF2-40B4-BE49-F238E27FC236}">
                <a16:creationId xmlns:a16="http://schemas.microsoft.com/office/drawing/2014/main" id="{BB671815-EFEF-460D-97AF-C9A46D57F254}"/>
              </a:ext>
            </a:extLst>
          </p:cNvPr>
          <p:cNvSpPr/>
          <p:nvPr/>
        </p:nvSpPr>
        <p:spPr>
          <a:xfrm>
            <a:off x="8499977" y="8380885"/>
            <a:ext cx="7467600" cy="1723549"/>
          </a:xfrm>
          <a:prstGeom prst="rect">
            <a:avLst/>
          </a:prstGeom>
        </p:spPr>
        <p:txBody>
          <a:bodyPr wrap="square">
            <a:spAutoFit/>
          </a:bodyPr>
          <a:lstStyle/>
          <a:p>
            <a:pPr marL="1028700" lvl="1" indent="-571500">
              <a:spcBef>
                <a:spcPts val="1200"/>
              </a:spcBef>
              <a:buFont typeface="Arial" panose="020B0604020202020204" pitchFamily="34" charset="0"/>
              <a:buChar char="•"/>
            </a:pPr>
            <a:r>
              <a:rPr lang="en-US" sz="3200" dirty="0"/>
              <a:t>Internal and external usage energy/heat recovery</a:t>
            </a:r>
          </a:p>
          <a:p>
            <a:pPr marL="1028700" lvl="1" indent="-571500">
              <a:spcBef>
                <a:spcPts val="1200"/>
              </a:spcBef>
              <a:buFont typeface="Arial" panose="020B0604020202020204" pitchFamily="34" charset="0"/>
              <a:buChar char="•"/>
            </a:pPr>
            <a:r>
              <a:rPr lang="en-US" sz="3200" dirty="0"/>
              <a:t>Post-consumer waste</a:t>
            </a:r>
          </a:p>
        </p:txBody>
      </p:sp>
      <p:pic>
        <p:nvPicPr>
          <p:cNvPr id="16" name="Afbeelding 15" descr="Afbeelding met tekst&#10;&#10;Automatisch gegenereerde beschrijving">
            <a:extLst>
              <a:ext uri="{FF2B5EF4-FFF2-40B4-BE49-F238E27FC236}">
                <a16:creationId xmlns:a16="http://schemas.microsoft.com/office/drawing/2014/main" id="{80331CFE-25E8-45B2-B568-F7D0EDDC1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6663" y="278413"/>
            <a:ext cx="3821337" cy="2069891"/>
          </a:xfrm>
          <a:prstGeom prst="rect">
            <a:avLst/>
          </a:prstGeom>
        </p:spPr>
      </p:pic>
      <p:pic>
        <p:nvPicPr>
          <p:cNvPr id="18" name="Afbeelding 17">
            <a:extLst>
              <a:ext uri="{FF2B5EF4-FFF2-40B4-BE49-F238E27FC236}">
                <a16:creationId xmlns:a16="http://schemas.microsoft.com/office/drawing/2014/main" id="{3F4DA525-4D92-45ED-BE69-2BC172A933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11638" y="2705099"/>
            <a:ext cx="3082066" cy="2312021"/>
          </a:xfrm>
          <a:prstGeom prst="rect">
            <a:avLst/>
          </a:prstGeom>
        </p:spPr>
      </p:pic>
      <p:pic>
        <p:nvPicPr>
          <p:cNvPr id="20" name="Afbeelding 19">
            <a:extLst>
              <a:ext uri="{FF2B5EF4-FFF2-40B4-BE49-F238E27FC236}">
                <a16:creationId xmlns:a16="http://schemas.microsoft.com/office/drawing/2014/main" id="{0E6C6289-09D9-4010-B1BA-5C711B4E3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34683" y="4988232"/>
            <a:ext cx="2569543" cy="2569543"/>
          </a:xfrm>
          <a:prstGeom prst="rect">
            <a:avLst/>
          </a:prstGeom>
        </p:spPr>
      </p:pic>
      <p:pic>
        <p:nvPicPr>
          <p:cNvPr id="23" name="Afbeelding 22" descr="Afbeelding met vat, ton&#10;&#10;Automatisch gegenereerde beschrijving">
            <a:extLst>
              <a:ext uri="{FF2B5EF4-FFF2-40B4-BE49-F238E27FC236}">
                <a16:creationId xmlns:a16="http://schemas.microsoft.com/office/drawing/2014/main" id="{CE2A733A-6DAF-487D-BAF3-E23C61DA26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29312" y="7947305"/>
            <a:ext cx="2053790" cy="2053790"/>
          </a:xfrm>
          <a:prstGeom prst="rect">
            <a:avLst/>
          </a:prstGeom>
        </p:spPr>
      </p:pic>
    </p:spTree>
    <p:extLst>
      <p:ext uri="{BB962C8B-B14F-4D97-AF65-F5344CB8AC3E}">
        <p14:creationId xmlns:p14="http://schemas.microsoft.com/office/powerpoint/2010/main" val="169448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B5765CDE-6AEE-4597-9A71-E0B98D7CAE26}"/>
              </a:ext>
            </a:extLst>
          </p:cNvPr>
          <p:cNvSpPr>
            <a:spLocks noGrp="1"/>
          </p:cNvSpPr>
          <p:nvPr>
            <p:ph type="title"/>
          </p:nvPr>
        </p:nvSpPr>
        <p:spPr>
          <a:xfrm>
            <a:off x="1028702" y="741859"/>
            <a:ext cx="16154400" cy="1143000"/>
          </a:xfrm>
        </p:spPr>
        <p:txBody>
          <a:bodyPr/>
          <a:lstStyle/>
          <a:p>
            <a:pPr algn="l"/>
            <a:r>
              <a:rPr lang="nl-BE" b="1" dirty="0" err="1">
                <a:solidFill>
                  <a:srgbClr val="26BF93"/>
                </a:solidFill>
              </a:rPr>
              <a:t>Other</a:t>
            </a:r>
            <a:r>
              <a:rPr lang="nl-BE" b="1" dirty="0">
                <a:solidFill>
                  <a:srgbClr val="26BF93"/>
                </a:solidFill>
              </a:rPr>
              <a:t> </a:t>
            </a:r>
            <a:r>
              <a:rPr lang="nl-BE" b="1" dirty="0" err="1">
                <a:solidFill>
                  <a:srgbClr val="26BF93"/>
                </a:solidFill>
              </a:rPr>
              <a:t>wood</a:t>
            </a:r>
            <a:r>
              <a:rPr lang="nl-BE" b="1" dirty="0">
                <a:solidFill>
                  <a:srgbClr val="26BF93"/>
                </a:solidFill>
              </a:rPr>
              <a:t> </a:t>
            </a:r>
            <a:r>
              <a:rPr lang="nl-BE" b="1" dirty="0" err="1">
                <a:solidFill>
                  <a:srgbClr val="26BF93"/>
                </a:solidFill>
              </a:rPr>
              <a:t>based</a:t>
            </a:r>
            <a:r>
              <a:rPr lang="nl-BE" b="1" dirty="0">
                <a:solidFill>
                  <a:srgbClr val="26BF93"/>
                </a:solidFill>
              </a:rPr>
              <a:t> </a:t>
            </a:r>
            <a:r>
              <a:rPr lang="nl-BE" b="1" dirty="0" err="1">
                <a:solidFill>
                  <a:srgbClr val="26BF93"/>
                </a:solidFill>
              </a:rPr>
              <a:t>products</a:t>
            </a:r>
            <a:endParaRPr lang="nl-BE" b="1" dirty="0">
              <a:solidFill>
                <a:srgbClr val="26BF93"/>
              </a:solidFill>
            </a:endParaRPr>
          </a:p>
        </p:txBody>
      </p:sp>
      <p:pic>
        <p:nvPicPr>
          <p:cNvPr id="5" name="Afbeelding 4">
            <a:extLst>
              <a:ext uri="{FF2B5EF4-FFF2-40B4-BE49-F238E27FC236}">
                <a16:creationId xmlns:a16="http://schemas.microsoft.com/office/drawing/2014/main" id="{64DE09A0-A327-439B-B14E-638266C62CD5}"/>
              </a:ext>
            </a:extLst>
          </p:cNvPr>
          <p:cNvPicPr>
            <a:picLocks noChangeAspect="1"/>
          </p:cNvPicPr>
          <p:nvPr/>
        </p:nvPicPr>
        <p:blipFill rotWithShape="1">
          <a:blip r:embed="rId2"/>
          <a:srcRect b="15677"/>
          <a:stretch/>
        </p:blipFill>
        <p:spPr>
          <a:xfrm>
            <a:off x="15240000" y="-7619"/>
            <a:ext cx="3032760" cy="3212225"/>
          </a:xfrm>
          <a:prstGeom prst="rect">
            <a:avLst/>
          </a:prstGeom>
        </p:spPr>
      </p:pic>
      <p:pic>
        <p:nvPicPr>
          <p:cNvPr id="2" name="Afbeelding 1">
            <a:extLst>
              <a:ext uri="{FF2B5EF4-FFF2-40B4-BE49-F238E27FC236}">
                <a16:creationId xmlns:a16="http://schemas.microsoft.com/office/drawing/2014/main" id="{78FE59E2-CE8E-4C10-BA5A-9CD67938BED7}"/>
              </a:ext>
            </a:extLst>
          </p:cNvPr>
          <p:cNvPicPr>
            <a:picLocks noChangeAspect="1"/>
          </p:cNvPicPr>
          <p:nvPr/>
        </p:nvPicPr>
        <p:blipFill>
          <a:blip r:embed="rId3"/>
          <a:stretch>
            <a:fillRect/>
          </a:stretch>
        </p:blipFill>
        <p:spPr>
          <a:xfrm>
            <a:off x="15245516" y="3204606"/>
            <a:ext cx="3042484" cy="2408477"/>
          </a:xfrm>
          <a:prstGeom prst="rect">
            <a:avLst/>
          </a:prstGeom>
        </p:spPr>
      </p:pic>
      <p:pic>
        <p:nvPicPr>
          <p:cNvPr id="6" name="Afbeelding 5" descr="Afbeelding met lepel, houten, tafelgerei, golf&#10;&#10;Automatisch gegenereerde beschrijving">
            <a:extLst>
              <a:ext uri="{FF2B5EF4-FFF2-40B4-BE49-F238E27FC236}">
                <a16:creationId xmlns:a16="http://schemas.microsoft.com/office/drawing/2014/main" id="{6903817B-9681-4806-A9E7-6650172C2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5000" y="5441238"/>
            <a:ext cx="3053000" cy="2408478"/>
          </a:xfrm>
          <a:prstGeom prst="rect">
            <a:avLst/>
          </a:prstGeom>
        </p:spPr>
      </p:pic>
      <p:pic>
        <p:nvPicPr>
          <p:cNvPr id="8" name="Afbeelding 7" descr="Afbeelding met tekst&#10;&#10;Automatisch gegenereerde beschrijving">
            <a:extLst>
              <a:ext uri="{FF2B5EF4-FFF2-40B4-BE49-F238E27FC236}">
                <a16:creationId xmlns:a16="http://schemas.microsoft.com/office/drawing/2014/main" id="{F37196EC-C799-41E2-A9FA-5A604302CB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19760" y="8035350"/>
            <a:ext cx="3053000" cy="2289750"/>
          </a:xfrm>
          <a:prstGeom prst="rect">
            <a:avLst/>
          </a:prstGeom>
        </p:spPr>
      </p:pic>
      <p:sp>
        <p:nvSpPr>
          <p:cNvPr id="10" name="Rechthoek 9">
            <a:extLst>
              <a:ext uri="{FF2B5EF4-FFF2-40B4-BE49-F238E27FC236}">
                <a16:creationId xmlns:a16="http://schemas.microsoft.com/office/drawing/2014/main" id="{572C7660-4030-4AC7-B75C-3A60A54BED49}"/>
              </a:ext>
            </a:extLst>
          </p:cNvPr>
          <p:cNvSpPr/>
          <p:nvPr/>
        </p:nvSpPr>
        <p:spPr>
          <a:xfrm>
            <a:off x="1323008" y="2705099"/>
            <a:ext cx="11249991" cy="584775"/>
          </a:xfrm>
          <a:prstGeom prst="rect">
            <a:avLst/>
          </a:prstGeom>
        </p:spPr>
        <p:txBody>
          <a:bodyPr wrap="square">
            <a:spAutoFit/>
          </a:bodyPr>
          <a:lstStyle/>
          <a:p>
            <a:pPr marL="571500" indent="-571500">
              <a:spcBef>
                <a:spcPts val="1200"/>
              </a:spcBef>
              <a:spcAft>
                <a:spcPts val="1200"/>
              </a:spcAft>
              <a:buFont typeface="Wingdings" panose="05000000000000000000" pitchFamily="2" charset="2"/>
              <a:buChar char="q"/>
            </a:pPr>
            <a:r>
              <a:rPr lang="en-US" sz="3200" b="1" dirty="0"/>
              <a:t>Wood sources: </a:t>
            </a:r>
            <a:r>
              <a:rPr lang="en-US" sz="3200" dirty="0"/>
              <a:t>solid wood, wood-based panels</a:t>
            </a:r>
          </a:p>
        </p:txBody>
      </p:sp>
      <p:sp>
        <p:nvSpPr>
          <p:cNvPr id="11" name="Rechthoek 10">
            <a:extLst>
              <a:ext uri="{FF2B5EF4-FFF2-40B4-BE49-F238E27FC236}">
                <a16:creationId xmlns:a16="http://schemas.microsoft.com/office/drawing/2014/main" id="{D04E5103-1D54-4CFE-9EE2-B022ED5AFFC6}"/>
              </a:ext>
            </a:extLst>
          </p:cNvPr>
          <p:cNvSpPr/>
          <p:nvPr/>
        </p:nvSpPr>
        <p:spPr>
          <a:xfrm>
            <a:off x="1323009" y="3619500"/>
            <a:ext cx="5018553" cy="3323987"/>
          </a:xfrm>
          <a:prstGeom prst="rect">
            <a:avLst/>
          </a:prstGeom>
        </p:spPr>
        <p:txBody>
          <a:bodyPr wrap="none">
            <a:spAutoFit/>
          </a:bodyPr>
          <a:lstStyle/>
          <a:p>
            <a:pPr marL="571500" indent="-571500">
              <a:spcBef>
                <a:spcPts val="1200"/>
              </a:spcBef>
              <a:spcAft>
                <a:spcPts val="1200"/>
              </a:spcAft>
              <a:buFont typeface="Wingdings" panose="05000000000000000000" pitchFamily="2" charset="2"/>
              <a:buChar char="q"/>
            </a:pPr>
            <a:r>
              <a:rPr lang="en-US" sz="3200" b="1" dirty="0"/>
              <a:t>Applications</a:t>
            </a:r>
            <a:r>
              <a:rPr lang="en-US" sz="3200" dirty="0"/>
              <a:t>: </a:t>
            </a:r>
          </a:p>
          <a:p>
            <a:pPr marL="1028700" lvl="1" indent="-571500">
              <a:spcBef>
                <a:spcPts val="1200"/>
              </a:spcBef>
              <a:buFont typeface="Arial" panose="020B0604020202020204" pitchFamily="34" charset="0"/>
              <a:buChar char="•"/>
            </a:pPr>
            <a:r>
              <a:rPr lang="en-US" sz="3200" dirty="0"/>
              <a:t>Frames</a:t>
            </a:r>
          </a:p>
          <a:p>
            <a:pPr marL="1028700" lvl="1" indent="-571500">
              <a:spcBef>
                <a:spcPts val="1200"/>
              </a:spcBef>
              <a:buFont typeface="Arial" panose="020B0604020202020204" pitchFamily="34" charset="0"/>
              <a:buChar char="•"/>
            </a:pPr>
            <a:r>
              <a:rPr lang="en-US" sz="3200" dirty="0"/>
              <a:t>Music instruments</a:t>
            </a:r>
          </a:p>
          <a:p>
            <a:pPr marL="1028700" lvl="1" indent="-571500">
              <a:spcBef>
                <a:spcPts val="1200"/>
              </a:spcBef>
              <a:buFont typeface="Arial" panose="020B0604020202020204" pitchFamily="34" charset="0"/>
              <a:buChar char="•"/>
            </a:pPr>
            <a:r>
              <a:rPr lang="en-US" sz="3200" dirty="0"/>
              <a:t>Playground equipment</a:t>
            </a:r>
          </a:p>
          <a:p>
            <a:pPr marL="1028700" lvl="1" indent="-571500">
              <a:spcBef>
                <a:spcPts val="1200"/>
              </a:spcBef>
              <a:buFont typeface="Arial" panose="020B0604020202020204" pitchFamily="34" charset="0"/>
              <a:buChar char="•"/>
            </a:pPr>
            <a:r>
              <a:rPr lang="en-US" sz="3200" dirty="0"/>
              <a:t>Utensils, etc.</a:t>
            </a:r>
          </a:p>
        </p:txBody>
      </p:sp>
      <p:sp>
        <p:nvSpPr>
          <p:cNvPr id="12" name="Rechthoek 11">
            <a:extLst>
              <a:ext uri="{FF2B5EF4-FFF2-40B4-BE49-F238E27FC236}">
                <a16:creationId xmlns:a16="http://schemas.microsoft.com/office/drawing/2014/main" id="{993C46DF-E598-4CE1-A660-8B656608D50D}"/>
              </a:ext>
            </a:extLst>
          </p:cNvPr>
          <p:cNvSpPr/>
          <p:nvPr/>
        </p:nvSpPr>
        <p:spPr>
          <a:xfrm>
            <a:off x="1304365" y="7362530"/>
            <a:ext cx="7471661" cy="584775"/>
          </a:xfrm>
          <a:prstGeom prst="rect">
            <a:avLst/>
          </a:prstGeom>
        </p:spPr>
        <p:txBody>
          <a:bodyPr wrap="none">
            <a:spAutoFit/>
          </a:bodyPr>
          <a:lstStyle/>
          <a:p>
            <a:pPr marL="571500" indent="-571500">
              <a:spcBef>
                <a:spcPts val="1200"/>
              </a:spcBef>
              <a:spcAft>
                <a:spcPts val="1200"/>
              </a:spcAft>
              <a:buFont typeface="Wingdings" panose="05000000000000000000" pitchFamily="2" charset="2"/>
              <a:buChar char="q"/>
            </a:pPr>
            <a:r>
              <a:rPr lang="en-US" sz="3200" b="1" dirty="0"/>
              <a:t>Wood waste: </a:t>
            </a:r>
            <a:r>
              <a:rPr lang="en-US" sz="3200" dirty="0"/>
              <a:t>cutting waste, wood dust</a:t>
            </a:r>
          </a:p>
        </p:txBody>
      </p:sp>
      <p:cxnSp>
        <p:nvCxnSpPr>
          <p:cNvPr id="13" name="Rechte verbindingslijn met pijl 12">
            <a:extLst>
              <a:ext uri="{FF2B5EF4-FFF2-40B4-BE49-F238E27FC236}">
                <a16:creationId xmlns:a16="http://schemas.microsoft.com/office/drawing/2014/main" id="{33C49810-7F26-43DF-B17B-0411C6503047}"/>
              </a:ext>
            </a:extLst>
          </p:cNvPr>
          <p:cNvCxnSpPr>
            <a:cxnSpLocks/>
          </p:cNvCxnSpPr>
          <p:nvPr/>
        </p:nvCxnSpPr>
        <p:spPr>
          <a:xfrm>
            <a:off x="7924800" y="8219642"/>
            <a:ext cx="685800" cy="7622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Rechthoek 13">
            <a:extLst>
              <a:ext uri="{FF2B5EF4-FFF2-40B4-BE49-F238E27FC236}">
                <a16:creationId xmlns:a16="http://schemas.microsoft.com/office/drawing/2014/main" id="{95E694B5-909B-4AF8-AAB7-29B6861A4BB9}"/>
              </a:ext>
            </a:extLst>
          </p:cNvPr>
          <p:cNvSpPr/>
          <p:nvPr/>
        </p:nvSpPr>
        <p:spPr>
          <a:xfrm>
            <a:off x="8458200" y="8307687"/>
            <a:ext cx="7467600" cy="1723549"/>
          </a:xfrm>
          <a:prstGeom prst="rect">
            <a:avLst/>
          </a:prstGeom>
        </p:spPr>
        <p:txBody>
          <a:bodyPr wrap="square">
            <a:spAutoFit/>
          </a:bodyPr>
          <a:lstStyle/>
          <a:p>
            <a:pPr marL="1028700" lvl="1" indent="-571500">
              <a:spcBef>
                <a:spcPts val="1200"/>
              </a:spcBef>
              <a:buFont typeface="Arial" panose="020B0604020202020204" pitchFamily="34" charset="0"/>
              <a:buChar char="•"/>
            </a:pPr>
            <a:r>
              <a:rPr lang="en-US" sz="3200" dirty="0"/>
              <a:t>Internal and external usage energy/heat recovery</a:t>
            </a:r>
          </a:p>
          <a:p>
            <a:pPr marL="1028700" lvl="1" indent="-571500">
              <a:spcBef>
                <a:spcPts val="1200"/>
              </a:spcBef>
              <a:buFont typeface="Arial" panose="020B0604020202020204" pitchFamily="34" charset="0"/>
              <a:buChar char="•"/>
            </a:pPr>
            <a:r>
              <a:rPr lang="en-US" sz="3200" dirty="0"/>
              <a:t>Post-consumer waste</a:t>
            </a:r>
          </a:p>
        </p:txBody>
      </p:sp>
    </p:spTree>
    <p:extLst>
      <p:ext uri="{BB962C8B-B14F-4D97-AF65-F5344CB8AC3E}">
        <p14:creationId xmlns:p14="http://schemas.microsoft.com/office/powerpoint/2010/main" val="427154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nl-BE" b="1" dirty="0" err="1">
                <a:solidFill>
                  <a:srgbClr val="26BF93"/>
                </a:solidFill>
              </a:rPr>
              <a:t>Situation</a:t>
            </a:r>
            <a:r>
              <a:rPr lang="nl-BE" b="1" dirty="0">
                <a:solidFill>
                  <a:srgbClr val="26BF93"/>
                </a:solidFill>
              </a:rPr>
              <a:t> in </a:t>
            </a:r>
            <a:r>
              <a:rPr lang="nl-BE" b="1" dirty="0" err="1">
                <a:solidFill>
                  <a:srgbClr val="26BF93"/>
                </a:solidFill>
              </a:rPr>
              <a:t>Flanders</a:t>
            </a:r>
            <a:endParaRPr lang="nl-BE" b="1" dirty="0">
              <a:solidFill>
                <a:srgbClr val="26BF93"/>
              </a:solidFill>
            </a:endParaRPr>
          </a:p>
        </p:txBody>
      </p:sp>
      <p:sp>
        <p:nvSpPr>
          <p:cNvPr id="18" name="Rechthoek 17">
            <a:extLst>
              <a:ext uri="{FF2B5EF4-FFF2-40B4-BE49-F238E27FC236}">
                <a16:creationId xmlns:a16="http://schemas.microsoft.com/office/drawing/2014/main" id="{D38AA625-A821-492E-B16B-0491D3B08942}"/>
              </a:ext>
            </a:extLst>
          </p:cNvPr>
          <p:cNvSpPr/>
          <p:nvPr/>
        </p:nvSpPr>
        <p:spPr>
          <a:xfrm>
            <a:off x="3352800" y="9410700"/>
            <a:ext cx="10821589" cy="461665"/>
          </a:xfrm>
          <a:prstGeom prst="rect">
            <a:avLst/>
          </a:prstGeom>
        </p:spPr>
        <p:txBody>
          <a:bodyPr wrap="square">
            <a:spAutoFit/>
          </a:bodyPr>
          <a:lstStyle/>
          <a:p>
            <a:pPr algn="ctr"/>
            <a:r>
              <a:rPr lang="en-US" sz="2400" b="1" dirty="0"/>
              <a:t>Cycle of wood </a:t>
            </a:r>
            <a:r>
              <a:rPr lang="en-US" sz="2400" b="1" dirty="0" err="1"/>
              <a:t>sidestreams</a:t>
            </a:r>
            <a:r>
              <a:rPr lang="en-US" sz="2400" b="1" dirty="0"/>
              <a:t> in Flanders (OVAM, 2014)</a:t>
            </a:r>
            <a:endParaRPr lang="nl-BE" sz="2400" b="1" dirty="0"/>
          </a:p>
        </p:txBody>
      </p:sp>
      <p:pic>
        <p:nvPicPr>
          <p:cNvPr id="6" name="Afbeelding 5">
            <a:extLst>
              <a:ext uri="{FF2B5EF4-FFF2-40B4-BE49-F238E27FC236}">
                <a16:creationId xmlns:a16="http://schemas.microsoft.com/office/drawing/2014/main" id="{8A35F350-3A27-458F-9B39-7319B61BA393}"/>
              </a:ext>
            </a:extLst>
          </p:cNvPr>
          <p:cNvPicPr>
            <a:picLocks noChangeAspect="1"/>
          </p:cNvPicPr>
          <p:nvPr/>
        </p:nvPicPr>
        <p:blipFill>
          <a:blip r:embed="rId3"/>
          <a:stretch>
            <a:fillRect/>
          </a:stretch>
        </p:blipFill>
        <p:spPr>
          <a:xfrm>
            <a:off x="1676994" y="2019300"/>
            <a:ext cx="14173200" cy="7153315"/>
          </a:xfrm>
          <a:prstGeom prst="rect">
            <a:avLst/>
          </a:prstGeom>
        </p:spPr>
      </p:pic>
    </p:spTree>
    <p:extLst>
      <p:ext uri="{BB962C8B-B14F-4D97-AF65-F5344CB8AC3E}">
        <p14:creationId xmlns:p14="http://schemas.microsoft.com/office/powerpoint/2010/main" val="1826006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en-US" b="1" dirty="0">
                <a:solidFill>
                  <a:srgbClr val="26BF93"/>
                </a:solidFill>
              </a:rPr>
              <a:t>Cascading use of wood material </a:t>
            </a:r>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3"/>
          <a:srcRect/>
          <a:stretch>
            <a:fillRect/>
          </a:stretch>
        </p:blipFill>
        <p:spPr>
          <a:xfrm>
            <a:off x="10972800" y="9327093"/>
            <a:ext cx="7028400" cy="685269"/>
          </a:xfrm>
          <a:prstGeom prst="rect">
            <a:avLst/>
          </a:prstGeom>
        </p:spPr>
      </p:pic>
      <p:pic>
        <p:nvPicPr>
          <p:cNvPr id="20" name="Afbeelding 19">
            <a:extLst>
              <a:ext uri="{FF2B5EF4-FFF2-40B4-BE49-F238E27FC236}">
                <a16:creationId xmlns:a16="http://schemas.microsoft.com/office/drawing/2014/main" id="{1A93F514-6CEA-4568-AD8E-3E01DA922260}"/>
              </a:ext>
            </a:extLst>
          </p:cNvPr>
          <p:cNvPicPr>
            <a:picLocks noChangeAspect="1"/>
          </p:cNvPicPr>
          <p:nvPr/>
        </p:nvPicPr>
        <p:blipFill>
          <a:blip r:embed="rId4"/>
          <a:stretch>
            <a:fillRect/>
          </a:stretch>
        </p:blipFill>
        <p:spPr>
          <a:xfrm>
            <a:off x="1060078" y="1884859"/>
            <a:ext cx="10784759" cy="7200000"/>
          </a:xfrm>
          <a:prstGeom prst="rect">
            <a:avLst/>
          </a:prstGeom>
        </p:spPr>
      </p:pic>
      <p:sp>
        <p:nvSpPr>
          <p:cNvPr id="28" name="Rechthoek 27">
            <a:extLst>
              <a:ext uri="{FF2B5EF4-FFF2-40B4-BE49-F238E27FC236}">
                <a16:creationId xmlns:a16="http://schemas.microsoft.com/office/drawing/2014/main" id="{4496A96B-C761-4985-AF0F-50C87E542263}"/>
              </a:ext>
            </a:extLst>
          </p:cNvPr>
          <p:cNvSpPr/>
          <p:nvPr/>
        </p:nvSpPr>
        <p:spPr>
          <a:xfrm>
            <a:off x="12192000" y="2149151"/>
            <a:ext cx="6019800" cy="3847207"/>
          </a:xfrm>
          <a:prstGeom prst="rect">
            <a:avLst/>
          </a:prstGeom>
        </p:spPr>
        <p:txBody>
          <a:bodyPr wrap="square">
            <a:spAutoFit/>
          </a:bodyPr>
          <a:lstStyle/>
          <a:p>
            <a:pPr marL="571500" indent="-571500" algn="just">
              <a:spcBef>
                <a:spcPts val="1200"/>
              </a:spcBef>
              <a:spcAft>
                <a:spcPts val="1200"/>
              </a:spcAft>
              <a:buFont typeface="Wingdings" panose="05000000000000000000" pitchFamily="2" charset="2"/>
              <a:buChar char="q"/>
            </a:pPr>
            <a:r>
              <a:rPr lang="en-US" sz="2800" dirty="0"/>
              <a:t>Keep the wood resource in the value chain as long  as possible, not only to preserve the limited resource, but also to keep the CO</a:t>
            </a:r>
            <a:r>
              <a:rPr lang="en-US" sz="2800" baseline="-25000" dirty="0"/>
              <a:t>2</a:t>
            </a:r>
            <a:r>
              <a:rPr lang="en-US" sz="2800" dirty="0"/>
              <a:t> sequestered.  </a:t>
            </a:r>
          </a:p>
          <a:p>
            <a:pPr marL="571500" indent="-571500" algn="just">
              <a:spcBef>
                <a:spcPts val="1200"/>
              </a:spcBef>
              <a:spcAft>
                <a:spcPts val="1200"/>
              </a:spcAft>
              <a:buFont typeface="Wingdings" panose="05000000000000000000" pitchFamily="2" charset="2"/>
              <a:buChar char="q"/>
            </a:pPr>
            <a:r>
              <a:rPr lang="en-US" sz="2800" dirty="0"/>
              <a:t>In 2016 in EU more than the 50% the overall potential of post-consumer wood was recovered.</a:t>
            </a:r>
          </a:p>
        </p:txBody>
      </p:sp>
    </p:spTree>
    <p:extLst>
      <p:ext uri="{BB962C8B-B14F-4D97-AF65-F5344CB8AC3E}">
        <p14:creationId xmlns:p14="http://schemas.microsoft.com/office/powerpoint/2010/main" val="1195610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en-US" b="1" dirty="0">
                <a:solidFill>
                  <a:srgbClr val="26BF93"/>
                </a:solidFill>
              </a:rPr>
              <a:t>Keep wood in the value chain</a:t>
            </a:r>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3"/>
          <a:srcRect/>
          <a:stretch>
            <a:fillRect/>
          </a:stretch>
        </p:blipFill>
        <p:spPr>
          <a:xfrm>
            <a:off x="10972800" y="9327093"/>
            <a:ext cx="7028400" cy="685269"/>
          </a:xfrm>
          <a:prstGeom prst="rect">
            <a:avLst/>
          </a:prstGeom>
        </p:spPr>
      </p:pic>
      <p:pic>
        <p:nvPicPr>
          <p:cNvPr id="6" name="Afbeelding 5">
            <a:extLst>
              <a:ext uri="{FF2B5EF4-FFF2-40B4-BE49-F238E27FC236}">
                <a16:creationId xmlns:a16="http://schemas.microsoft.com/office/drawing/2014/main" id="{7F9ED44B-74EC-4560-937A-A8819AB79529}"/>
              </a:ext>
            </a:extLst>
          </p:cNvPr>
          <p:cNvPicPr>
            <a:picLocks noChangeAspect="1"/>
          </p:cNvPicPr>
          <p:nvPr/>
        </p:nvPicPr>
        <p:blipFill rotWithShape="1">
          <a:blip r:embed="rId4"/>
          <a:srcRect b="10764"/>
          <a:stretch/>
        </p:blipFill>
        <p:spPr>
          <a:xfrm>
            <a:off x="1064928" y="2316693"/>
            <a:ext cx="10031456" cy="6255807"/>
          </a:xfrm>
          <a:prstGeom prst="rect">
            <a:avLst/>
          </a:prstGeom>
        </p:spPr>
      </p:pic>
      <p:cxnSp>
        <p:nvCxnSpPr>
          <p:cNvPr id="8" name="Rechte verbindingslijn met pijl 7">
            <a:extLst>
              <a:ext uri="{FF2B5EF4-FFF2-40B4-BE49-F238E27FC236}">
                <a16:creationId xmlns:a16="http://schemas.microsoft.com/office/drawing/2014/main" id="{98178AAF-29E3-40F1-8A76-D9E2F061693A}"/>
              </a:ext>
            </a:extLst>
          </p:cNvPr>
          <p:cNvCxnSpPr>
            <a:cxnSpLocks/>
          </p:cNvCxnSpPr>
          <p:nvPr/>
        </p:nvCxnSpPr>
        <p:spPr>
          <a:xfrm>
            <a:off x="10413694" y="3009900"/>
            <a:ext cx="1625906" cy="9906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Rechthoek 8">
            <a:extLst>
              <a:ext uri="{FF2B5EF4-FFF2-40B4-BE49-F238E27FC236}">
                <a16:creationId xmlns:a16="http://schemas.microsoft.com/office/drawing/2014/main" id="{6AECBA1E-D32D-4046-B8B2-D9F8A31EDFEC}"/>
              </a:ext>
            </a:extLst>
          </p:cNvPr>
          <p:cNvSpPr/>
          <p:nvPr/>
        </p:nvSpPr>
        <p:spPr>
          <a:xfrm>
            <a:off x="12248909" y="3801475"/>
            <a:ext cx="5752291" cy="3416320"/>
          </a:xfrm>
          <a:prstGeom prst="rect">
            <a:avLst/>
          </a:prstGeom>
          <a:ln>
            <a:solidFill>
              <a:srgbClr val="002060"/>
            </a:solidFill>
          </a:ln>
        </p:spPr>
        <p:txBody>
          <a:bodyPr wrap="square">
            <a:spAutoFit/>
          </a:bodyPr>
          <a:lstStyle/>
          <a:p>
            <a:pPr>
              <a:spcBef>
                <a:spcPts val="1200"/>
              </a:spcBef>
              <a:spcAft>
                <a:spcPts val="1200"/>
              </a:spcAft>
            </a:pPr>
            <a:r>
              <a:rPr lang="en-US" sz="3600" b="1" u="sng" dirty="0"/>
              <a:t>Prevent</a:t>
            </a:r>
            <a:r>
              <a:rPr lang="en-US" sz="3600" dirty="0"/>
              <a:t> </a:t>
            </a:r>
            <a:r>
              <a:rPr lang="en-US" sz="2800" dirty="0"/>
              <a:t>loss of wood by designing materials/buildings that:</a:t>
            </a:r>
          </a:p>
          <a:p>
            <a:pPr marL="571500" indent="-571500">
              <a:spcBef>
                <a:spcPts val="1200"/>
              </a:spcBef>
              <a:spcAft>
                <a:spcPts val="1200"/>
              </a:spcAft>
              <a:buFont typeface="Wingdings" panose="05000000000000000000" pitchFamily="2" charset="2"/>
              <a:buChar char="q"/>
            </a:pPr>
            <a:r>
              <a:rPr lang="en-US" sz="2800" dirty="0"/>
              <a:t>can last longer and are easier to maintain</a:t>
            </a:r>
          </a:p>
          <a:p>
            <a:pPr marL="571500" indent="-571500">
              <a:spcBef>
                <a:spcPts val="1200"/>
              </a:spcBef>
              <a:spcAft>
                <a:spcPts val="1200"/>
              </a:spcAft>
              <a:buFont typeface="Wingdings" panose="05000000000000000000" pitchFamily="2" charset="2"/>
              <a:buChar char="q"/>
            </a:pPr>
            <a:r>
              <a:rPr lang="en-US" sz="2800" dirty="0"/>
              <a:t>are easier to reuse/repair </a:t>
            </a:r>
            <a:br>
              <a:rPr lang="en-US" sz="2800" dirty="0"/>
            </a:br>
            <a:r>
              <a:rPr lang="en-US" sz="2800" dirty="0"/>
              <a:t>(e.g. modular, </a:t>
            </a:r>
            <a:r>
              <a:rPr lang="en-US" sz="2800" dirty="0" err="1"/>
              <a:t>deconstructable</a:t>
            </a:r>
            <a:r>
              <a:rPr lang="en-US" sz="2800" dirty="0"/>
              <a:t>)</a:t>
            </a:r>
          </a:p>
        </p:txBody>
      </p:sp>
    </p:spTree>
    <p:extLst>
      <p:ext uri="{BB962C8B-B14F-4D97-AF65-F5344CB8AC3E}">
        <p14:creationId xmlns:p14="http://schemas.microsoft.com/office/powerpoint/2010/main" val="393244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en-US" b="1" dirty="0">
                <a:solidFill>
                  <a:srgbClr val="26BF93"/>
                </a:solidFill>
              </a:rPr>
              <a:t>Keep wood in the value chain</a:t>
            </a:r>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3"/>
          <a:srcRect/>
          <a:stretch>
            <a:fillRect/>
          </a:stretch>
        </p:blipFill>
        <p:spPr>
          <a:xfrm>
            <a:off x="10972800" y="9327093"/>
            <a:ext cx="7028400" cy="685269"/>
          </a:xfrm>
          <a:prstGeom prst="rect">
            <a:avLst/>
          </a:prstGeom>
        </p:spPr>
      </p:pic>
      <p:pic>
        <p:nvPicPr>
          <p:cNvPr id="6" name="Afbeelding 5">
            <a:extLst>
              <a:ext uri="{FF2B5EF4-FFF2-40B4-BE49-F238E27FC236}">
                <a16:creationId xmlns:a16="http://schemas.microsoft.com/office/drawing/2014/main" id="{7F9ED44B-74EC-4560-937A-A8819AB79529}"/>
              </a:ext>
            </a:extLst>
          </p:cNvPr>
          <p:cNvPicPr>
            <a:picLocks noChangeAspect="1"/>
          </p:cNvPicPr>
          <p:nvPr/>
        </p:nvPicPr>
        <p:blipFill rotWithShape="1">
          <a:blip r:embed="rId4"/>
          <a:srcRect b="10764"/>
          <a:stretch/>
        </p:blipFill>
        <p:spPr>
          <a:xfrm>
            <a:off x="1064928" y="2316693"/>
            <a:ext cx="10031456" cy="6255806"/>
          </a:xfrm>
          <a:prstGeom prst="rect">
            <a:avLst/>
          </a:prstGeom>
        </p:spPr>
      </p:pic>
      <p:cxnSp>
        <p:nvCxnSpPr>
          <p:cNvPr id="8" name="Rechte verbindingslijn met pijl 7">
            <a:extLst>
              <a:ext uri="{FF2B5EF4-FFF2-40B4-BE49-F238E27FC236}">
                <a16:creationId xmlns:a16="http://schemas.microsoft.com/office/drawing/2014/main" id="{98178AAF-29E3-40F1-8A76-D9E2F061693A}"/>
              </a:ext>
            </a:extLst>
          </p:cNvPr>
          <p:cNvCxnSpPr>
            <a:cxnSpLocks/>
          </p:cNvCxnSpPr>
          <p:nvPr/>
        </p:nvCxnSpPr>
        <p:spPr>
          <a:xfrm>
            <a:off x="9753600" y="4052855"/>
            <a:ext cx="9144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Rechthoek 8">
            <a:extLst>
              <a:ext uri="{FF2B5EF4-FFF2-40B4-BE49-F238E27FC236}">
                <a16:creationId xmlns:a16="http://schemas.microsoft.com/office/drawing/2014/main" id="{6AECBA1E-D32D-4046-B8B2-D9F8A31EDFEC}"/>
              </a:ext>
            </a:extLst>
          </p:cNvPr>
          <p:cNvSpPr/>
          <p:nvPr/>
        </p:nvSpPr>
        <p:spPr>
          <a:xfrm>
            <a:off x="10896600" y="2857500"/>
            <a:ext cx="7028400" cy="6063198"/>
          </a:xfrm>
          <a:prstGeom prst="rect">
            <a:avLst/>
          </a:prstGeom>
          <a:ln>
            <a:solidFill>
              <a:srgbClr val="002060"/>
            </a:solidFill>
          </a:ln>
        </p:spPr>
        <p:txBody>
          <a:bodyPr wrap="square">
            <a:spAutoFit/>
          </a:bodyPr>
          <a:lstStyle/>
          <a:p>
            <a:pPr>
              <a:spcBef>
                <a:spcPts val="1200"/>
              </a:spcBef>
              <a:spcAft>
                <a:spcPts val="1200"/>
              </a:spcAft>
            </a:pPr>
            <a:r>
              <a:rPr lang="en-US" sz="2800" dirty="0"/>
              <a:t>stimulate </a:t>
            </a:r>
            <a:r>
              <a:rPr lang="en-US" sz="3600" b="1" u="sng" dirty="0"/>
              <a:t>Reuse</a:t>
            </a:r>
            <a:r>
              <a:rPr lang="en-US" sz="2800" dirty="0"/>
              <a:t> of wooden products by:</a:t>
            </a:r>
          </a:p>
          <a:p>
            <a:pPr marL="571500" indent="-571500">
              <a:spcBef>
                <a:spcPts val="1200"/>
              </a:spcBef>
              <a:spcAft>
                <a:spcPts val="1200"/>
              </a:spcAft>
              <a:buFont typeface="Wingdings" panose="05000000000000000000" pitchFamily="2" charset="2"/>
              <a:buChar char="q"/>
            </a:pPr>
            <a:r>
              <a:rPr lang="en-US" sz="2800" dirty="0"/>
              <a:t>Promoting 2</a:t>
            </a:r>
            <a:r>
              <a:rPr lang="en-US" sz="2800" baseline="30000" dirty="0"/>
              <a:t>nd</a:t>
            </a:r>
            <a:r>
              <a:rPr lang="en-US" sz="2800" dirty="0"/>
              <a:t> hand use  - thrift stores</a:t>
            </a:r>
          </a:p>
          <a:p>
            <a:pPr marL="571500" indent="-571500">
              <a:spcBef>
                <a:spcPts val="1200"/>
              </a:spcBef>
              <a:spcAft>
                <a:spcPts val="1200"/>
              </a:spcAft>
              <a:buFont typeface="Wingdings" panose="05000000000000000000" pitchFamily="2" charset="2"/>
              <a:buChar char="q"/>
            </a:pPr>
            <a:r>
              <a:rPr lang="en-US" sz="2800" dirty="0"/>
              <a:t>Promoting repair &amp; refurbishment</a:t>
            </a:r>
          </a:p>
          <a:p>
            <a:pPr marL="571500" indent="-571500">
              <a:spcBef>
                <a:spcPts val="1200"/>
              </a:spcBef>
              <a:spcAft>
                <a:spcPts val="1200"/>
              </a:spcAft>
              <a:buFont typeface="Wingdings" panose="05000000000000000000" pitchFamily="2" charset="2"/>
              <a:buChar char="q"/>
            </a:pPr>
            <a:r>
              <a:rPr lang="en-US" sz="2800" dirty="0"/>
              <a:t>Reusing (modular) furniture parts into new furniture or deco.</a:t>
            </a:r>
          </a:p>
          <a:p>
            <a:pPr marL="571500" indent="-571500">
              <a:spcBef>
                <a:spcPts val="1200"/>
              </a:spcBef>
              <a:spcAft>
                <a:spcPts val="1200"/>
              </a:spcAft>
              <a:buFont typeface="Wingdings" panose="05000000000000000000" pitchFamily="2" charset="2"/>
              <a:buChar char="q"/>
            </a:pPr>
            <a:r>
              <a:rPr lang="en-US" sz="2800" dirty="0"/>
              <a:t>Promoting the remanufacturing or repurposing of wooden construction materials</a:t>
            </a:r>
          </a:p>
          <a:p>
            <a:pPr marL="571500" indent="-571500">
              <a:spcBef>
                <a:spcPts val="1200"/>
              </a:spcBef>
              <a:spcAft>
                <a:spcPts val="1200"/>
              </a:spcAft>
              <a:buFont typeface="Wingdings" panose="05000000000000000000" pitchFamily="2" charset="2"/>
              <a:buChar char="q"/>
            </a:pPr>
            <a:r>
              <a:rPr lang="en-US" sz="2800" dirty="0"/>
              <a:t>Improving selective collection and pre-sorting of reusable wood (e.g. demolition)</a:t>
            </a:r>
          </a:p>
        </p:txBody>
      </p:sp>
    </p:spTree>
    <p:extLst>
      <p:ext uri="{BB962C8B-B14F-4D97-AF65-F5344CB8AC3E}">
        <p14:creationId xmlns:p14="http://schemas.microsoft.com/office/powerpoint/2010/main" val="2691829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485D94A-2D4A-4052-871D-7BF44BA17E35}"/>
              </a:ext>
            </a:extLst>
          </p:cNvPr>
          <p:cNvSpPr>
            <a:spLocks noGrp="1"/>
          </p:cNvSpPr>
          <p:nvPr>
            <p:ph type="title"/>
          </p:nvPr>
        </p:nvSpPr>
        <p:spPr>
          <a:xfrm>
            <a:off x="1028702" y="741859"/>
            <a:ext cx="16154400" cy="1143000"/>
          </a:xfrm>
        </p:spPr>
        <p:txBody>
          <a:bodyPr/>
          <a:lstStyle/>
          <a:p>
            <a:pPr algn="l"/>
            <a:r>
              <a:rPr lang="en-US" b="1" dirty="0">
                <a:solidFill>
                  <a:srgbClr val="26BF93"/>
                </a:solidFill>
              </a:rPr>
              <a:t>Examples from EMR</a:t>
            </a:r>
          </a:p>
        </p:txBody>
      </p:sp>
      <p:pic>
        <p:nvPicPr>
          <p:cNvPr id="3" name="Picture 9">
            <a:extLst>
              <a:ext uri="{FF2B5EF4-FFF2-40B4-BE49-F238E27FC236}">
                <a16:creationId xmlns:a16="http://schemas.microsoft.com/office/drawing/2014/main" id="{2A12B1E2-71D6-464E-A1A6-04F3E90ABF50}"/>
              </a:ext>
            </a:extLst>
          </p:cNvPr>
          <p:cNvPicPr>
            <a:picLocks noChangeAspect="1"/>
          </p:cNvPicPr>
          <p:nvPr/>
        </p:nvPicPr>
        <p:blipFill>
          <a:blip r:embed="rId2"/>
          <a:srcRect/>
          <a:stretch>
            <a:fillRect/>
          </a:stretch>
        </p:blipFill>
        <p:spPr>
          <a:xfrm>
            <a:off x="10972800" y="9327093"/>
            <a:ext cx="7028400" cy="685269"/>
          </a:xfrm>
          <a:prstGeom prst="rect">
            <a:avLst/>
          </a:prstGeom>
        </p:spPr>
      </p:pic>
      <p:sp>
        <p:nvSpPr>
          <p:cNvPr id="5" name="Rechthoek 4">
            <a:extLst>
              <a:ext uri="{FF2B5EF4-FFF2-40B4-BE49-F238E27FC236}">
                <a16:creationId xmlns:a16="http://schemas.microsoft.com/office/drawing/2014/main" id="{44312C7A-27CF-48D7-8495-3171EB1A34D7}"/>
              </a:ext>
            </a:extLst>
          </p:cNvPr>
          <p:cNvSpPr/>
          <p:nvPr/>
        </p:nvSpPr>
        <p:spPr>
          <a:xfrm>
            <a:off x="1198322" y="2247900"/>
            <a:ext cx="16782000" cy="6001643"/>
          </a:xfrm>
          <a:prstGeom prst="rect">
            <a:avLst/>
          </a:prstGeom>
          <a:ln>
            <a:noFill/>
          </a:ln>
        </p:spPr>
        <p:txBody>
          <a:bodyPr wrap="square">
            <a:spAutoFit/>
          </a:bodyPr>
          <a:lstStyle/>
          <a:p>
            <a:pPr marL="571500" indent="-571500">
              <a:spcBef>
                <a:spcPts val="1200"/>
              </a:spcBef>
              <a:spcAft>
                <a:spcPts val="1200"/>
              </a:spcAft>
              <a:buFont typeface="Wingdings" panose="05000000000000000000" pitchFamily="2" charset="2"/>
              <a:buChar char="q"/>
            </a:pPr>
            <a:r>
              <a:rPr lang="en-US" sz="3200" b="1" dirty="0" err="1"/>
              <a:t>Herso</a:t>
            </a:r>
            <a:r>
              <a:rPr lang="en-US" sz="3200" b="1" dirty="0"/>
              <a:t> (</a:t>
            </a:r>
            <a:r>
              <a:rPr lang="en-US" sz="3200" b="1" dirty="0">
                <a:hlinkClick r:id="rId3"/>
              </a:rPr>
              <a:t>https://herso.nl/</a:t>
            </a:r>
            <a:r>
              <a:rPr lang="en-US" sz="3200" b="1" dirty="0"/>
              <a:t>)</a:t>
            </a:r>
          </a:p>
          <a:p>
            <a:pPr marL="571500" indent="-571500">
              <a:spcBef>
                <a:spcPts val="1200"/>
              </a:spcBef>
              <a:spcAft>
                <a:spcPts val="1200"/>
              </a:spcAft>
              <a:buFont typeface="Wingdings" panose="05000000000000000000" pitchFamily="2" charset="2"/>
              <a:buChar char="q"/>
            </a:pPr>
            <a:endParaRPr lang="en-US" sz="3200" dirty="0"/>
          </a:p>
          <a:p>
            <a:pPr marL="571500" indent="-571500">
              <a:spcBef>
                <a:spcPts val="1200"/>
              </a:spcBef>
              <a:spcAft>
                <a:spcPts val="1200"/>
              </a:spcAft>
              <a:buFont typeface="Wingdings" panose="05000000000000000000" pitchFamily="2" charset="2"/>
              <a:buChar char="q"/>
            </a:pPr>
            <a:r>
              <a:rPr lang="en-US" sz="3200" dirty="0" err="1"/>
              <a:t>Europallet</a:t>
            </a:r>
            <a:r>
              <a:rPr lang="en-US" sz="3200" dirty="0"/>
              <a:t> system (</a:t>
            </a:r>
            <a:r>
              <a:rPr lang="en-US" sz="3200" dirty="0">
                <a:hlinkClick r:id="rId4"/>
              </a:rPr>
              <a:t>https://www.epal-pallets.org/eu-de/</a:t>
            </a:r>
            <a:r>
              <a:rPr lang="en-US" sz="3200" dirty="0"/>
              <a:t>)</a:t>
            </a:r>
          </a:p>
          <a:p>
            <a:pPr marL="571500" indent="-571500">
              <a:spcBef>
                <a:spcPts val="1200"/>
              </a:spcBef>
              <a:spcAft>
                <a:spcPts val="1200"/>
              </a:spcAft>
              <a:buFont typeface="Wingdings" panose="05000000000000000000" pitchFamily="2" charset="2"/>
              <a:buChar char="q"/>
            </a:pPr>
            <a:endParaRPr lang="en-US" sz="3200" dirty="0"/>
          </a:p>
          <a:p>
            <a:pPr marL="571500" indent="-571500">
              <a:spcBef>
                <a:spcPts val="1200"/>
              </a:spcBef>
              <a:spcAft>
                <a:spcPts val="1200"/>
              </a:spcAft>
              <a:buFont typeface="Wingdings" panose="05000000000000000000" pitchFamily="2" charset="2"/>
              <a:buChar char="q"/>
            </a:pPr>
            <a:r>
              <a:rPr lang="en-US" sz="3200" dirty="0"/>
              <a:t>Material hubs </a:t>
            </a:r>
            <a:r>
              <a:rPr lang="en-US" sz="3200" dirty="0">
                <a:sym typeface="Wingdings" panose="05000000000000000000" pitchFamily="2" charset="2"/>
              </a:rPr>
              <a:t> Leuven (</a:t>
            </a:r>
            <a:r>
              <a:rPr lang="en-US" sz="3200" dirty="0">
                <a:sym typeface="Wingdings" panose="05000000000000000000" pitchFamily="2" charset="2"/>
                <a:hlinkClick r:id="rId5"/>
              </a:rPr>
              <a:t>https://materialenbankleuven.be/</a:t>
            </a:r>
            <a:r>
              <a:rPr lang="en-US" sz="3200" dirty="0">
                <a:sym typeface="Wingdings" panose="05000000000000000000" pitchFamily="2" charset="2"/>
              </a:rPr>
              <a:t>)</a:t>
            </a:r>
          </a:p>
          <a:p>
            <a:pPr marL="571500" indent="-571500">
              <a:spcBef>
                <a:spcPts val="1200"/>
              </a:spcBef>
              <a:spcAft>
                <a:spcPts val="1200"/>
              </a:spcAft>
              <a:buFont typeface="Wingdings" panose="05000000000000000000" pitchFamily="2" charset="2"/>
              <a:buChar char="q"/>
            </a:pPr>
            <a:endParaRPr lang="en-US" sz="2800" dirty="0">
              <a:sym typeface="Wingdings" panose="05000000000000000000" pitchFamily="2" charset="2"/>
            </a:endParaRPr>
          </a:p>
          <a:p>
            <a:pPr marL="571500" indent="-571500">
              <a:spcBef>
                <a:spcPts val="1200"/>
              </a:spcBef>
              <a:spcAft>
                <a:spcPts val="1200"/>
              </a:spcAft>
              <a:buFont typeface="Wingdings" panose="05000000000000000000" pitchFamily="2" charset="2"/>
              <a:buChar char="q"/>
            </a:pPr>
            <a:endParaRPr lang="en-US" sz="2800" dirty="0"/>
          </a:p>
          <a:p>
            <a:pPr marL="1028700" lvl="1" indent="-571500">
              <a:spcBef>
                <a:spcPts val="1200"/>
              </a:spcBef>
              <a:spcAft>
                <a:spcPts val="1200"/>
              </a:spcAft>
              <a:buFont typeface="Wingdings" panose="05000000000000000000" pitchFamily="2" charset="2"/>
              <a:buChar char="§"/>
            </a:pPr>
            <a:endParaRPr lang="en-US" sz="2800" dirty="0"/>
          </a:p>
        </p:txBody>
      </p:sp>
      <p:pic>
        <p:nvPicPr>
          <p:cNvPr id="6" name="Afbeelding 5" descr="Afbeelding met container, doos&#10;&#10;Automatisch gegenereerde beschrijving">
            <a:extLst>
              <a:ext uri="{FF2B5EF4-FFF2-40B4-BE49-F238E27FC236}">
                <a16:creationId xmlns:a16="http://schemas.microsoft.com/office/drawing/2014/main" id="{8567E0EB-E7EC-414D-BE60-09A59D8D3C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31978" y="1884859"/>
            <a:ext cx="4457700" cy="4396740"/>
          </a:xfrm>
          <a:prstGeom prst="rect">
            <a:avLst/>
          </a:prstGeom>
        </p:spPr>
      </p:pic>
    </p:spTree>
    <p:extLst>
      <p:ext uri="{BB962C8B-B14F-4D97-AF65-F5344CB8AC3E}">
        <p14:creationId xmlns:p14="http://schemas.microsoft.com/office/powerpoint/2010/main" val="429025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normAutofit/>
          </a:bodyPr>
          <a:lstStyle/>
          <a:p>
            <a:pPr algn="l"/>
            <a:r>
              <a:rPr lang="nl-BE" sz="5400" b="1" dirty="0" err="1">
                <a:solidFill>
                  <a:srgbClr val="26BF93"/>
                </a:solidFill>
              </a:rPr>
              <a:t>Circular</a:t>
            </a:r>
            <a:r>
              <a:rPr lang="nl-BE" sz="5400" b="1" dirty="0">
                <a:solidFill>
                  <a:srgbClr val="26BF93"/>
                </a:solidFill>
              </a:rPr>
              <a:t> </a:t>
            </a:r>
            <a:r>
              <a:rPr lang="nl-BE" sz="5400" b="1" dirty="0" err="1">
                <a:solidFill>
                  <a:srgbClr val="26BF93"/>
                </a:solidFill>
              </a:rPr>
              <a:t>Economy</a:t>
            </a:r>
            <a:r>
              <a:rPr lang="nl-BE" sz="5400" b="1" dirty="0">
                <a:solidFill>
                  <a:srgbClr val="26BF93"/>
                </a:solidFill>
              </a:rPr>
              <a:t> in </a:t>
            </a:r>
            <a:r>
              <a:rPr lang="nl-BE" sz="5400" b="1" dirty="0" err="1">
                <a:solidFill>
                  <a:srgbClr val="26BF93"/>
                </a:solidFill>
              </a:rPr>
              <a:t>the</a:t>
            </a:r>
            <a:r>
              <a:rPr lang="nl-BE" sz="5400" b="1" dirty="0">
                <a:solidFill>
                  <a:srgbClr val="26BF93"/>
                </a:solidFill>
              </a:rPr>
              <a:t> </a:t>
            </a:r>
            <a:r>
              <a:rPr lang="nl-BE" sz="5400" b="1" dirty="0" err="1">
                <a:solidFill>
                  <a:srgbClr val="26BF93"/>
                </a:solidFill>
              </a:rPr>
              <a:t>wood</a:t>
            </a:r>
            <a:r>
              <a:rPr lang="nl-BE" sz="5400" b="1" dirty="0">
                <a:solidFill>
                  <a:srgbClr val="26BF93"/>
                </a:solidFill>
              </a:rPr>
              <a:t> sector</a:t>
            </a:r>
          </a:p>
        </p:txBody>
      </p:sp>
      <p:sp>
        <p:nvSpPr>
          <p:cNvPr id="4" name="Tijdelijke aanduiding voor inhoud 3">
            <a:extLst>
              <a:ext uri="{FF2B5EF4-FFF2-40B4-BE49-F238E27FC236}">
                <a16:creationId xmlns:a16="http://schemas.microsoft.com/office/drawing/2014/main" id="{FEE68861-37C0-45A8-8340-84280C006689}"/>
              </a:ext>
            </a:extLst>
          </p:cNvPr>
          <p:cNvSpPr>
            <a:spLocks noGrp="1"/>
          </p:cNvSpPr>
          <p:nvPr>
            <p:ph idx="1"/>
          </p:nvPr>
        </p:nvSpPr>
        <p:spPr/>
        <p:txBody>
          <a:bodyPr vert="horz" lIns="91440" tIns="45720" rIns="91440" bIns="45720" rtlCol="0" anchor="t">
            <a:normAutofit/>
          </a:bodyPr>
          <a:lstStyle/>
          <a:p>
            <a:pPr marL="0" indent="0">
              <a:buNone/>
            </a:pPr>
            <a:endParaRPr lang="nl-BE" dirty="0">
              <a:cs typeface="Calibri"/>
            </a:endParaRPr>
          </a:p>
          <a:p>
            <a:endParaRPr lang="nl-BE" dirty="0"/>
          </a:p>
        </p:txBody>
      </p:sp>
      <p:sp>
        <p:nvSpPr>
          <p:cNvPr id="5" name="Tekstvak 4">
            <a:extLst>
              <a:ext uri="{FF2B5EF4-FFF2-40B4-BE49-F238E27FC236}">
                <a16:creationId xmlns:a16="http://schemas.microsoft.com/office/drawing/2014/main" id="{4FDE0629-5249-4DFF-940A-266564D189BE}"/>
              </a:ext>
            </a:extLst>
          </p:cNvPr>
          <p:cNvSpPr txBox="1"/>
          <p:nvPr/>
        </p:nvSpPr>
        <p:spPr>
          <a:xfrm>
            <a:off x="1295402" y="6012001"/>
            <a:ext cx="15621000" cy="3170099"/>
          </a:xfrm>
          <a:prstGeom prst="rect">
            <a:avLst/>
          </a:prstGeom>
          <a:noFill/>
        </p:spPr>
        <p:txBody>
          <a:bodyPr wrap="square" rtlCol="0">
            <a:spAutoFit/>
          </a:bodyPr>
          <a:lstStyle/>
          <a:p>
            <a:pPr marL="571500" indent="-571500">
              <a:spcBef>
                <a:spcPts val="1200"/>
              </a:spcBef>
              <a:spcAft>
                <a:spcPts val="1200"/>
              </a:spcAft>
              <a:buFont typeface="Wingdings" panose="05000000000000000000" pitchFamily="2" charset="2"/>
              <a:buChar char="q"/>
            </a:pPr>
            <a:r>
              <a:rPr lang="en-US" sz="3200" dirty="0"/>
              <a:t>Overview of the current situation (problems, needs and opportunities) in the wood processing sector with regard to the circular economy</a:t>
            </a:r>
          </a:p>
          <a:p>
            <a:pPr marL="571500" indent="-571500">
              <a:spcBef>
                <a:spcPts val="1200"/>
              </a:spcBef>
              <a:spcAft>
                <a:spcPts val="1200"/>
              </a:spcAft>
              <a:buFont typeface="Wingdings" panose="05000000000000000000" pitchFamily="2" charset="2"/>
              <a:buChar char="q"/>
            </a:pPr>
            <a:r>
              <a:rPr lang="en-US" sz="3200" dirty="0"/>
              <a:t>Part of a series of thematic publications/masterclasses on different waste streams </a:t>
            </a:r>
          </a:p>
          <a:p>
            <a:pPr marL="571500" indent="-571500">
              <a:spcBef>
                <a:spcPts val="1200"/>
              </a:spcBef>
              <a:spcAft>
                <a:spcPts val="1200"/>
              </a:spcAft>
              <a:buFont typeface="Wingdings" panose="05000000000000000000" pitchFamily="2" charset="2"/>
              <a:buChar char="q"/>
            </a:pPr>
            <a:r>
              <a:rPr lang="en-US" sz="3200" dirty="0"/>
              <a:t>The intention is not to be all-encompassing but to be a source of inspiration for all SMEs, designers, technologists and users of with an interest in the wood sector</a:t>
            </a:r>
            <a:endParaRPr lang="nl-BE" sz="3200" dirty="0"/>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3"/>
          <a:srcRect/>
          <a:stretch>
            <a:fillRect/>
          </a:stretch>
        </p:blipFill>
        <p:spPr>
          <a:xfrm>
            <a:off x="10972800" y="9327093"/>
            <a:ext cx="7028400" cy="685269"/>
          </a:xfrm>
          <a:prstGeom prst="rect">
            <a:avLst/>
          </a:prstGeom>
        </p:spPr>
      </p:pic>
      <p:pic>
        <p:nvPicPr>
          <p:cNvPr id="11" name="Afbeelding 10">
            <a:extLst>
              <a:ext uri="{FF2B5EF4-FFF2-40B4-BE49-F238E27FC236}">
                <a16:creationId xmlns:a16="http://schemas.microsoft.com/office/drawing/2014/main" id="{2DB9EEEF-C5D5-42C2-8FF5-7DC68631C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3334" y="2126461"/>
            <a:ext cx="6785136" cy="3564880"/>
          </a:xfrm>
          <a:prstGeom prst="rect">
            <a:avLst/>
          </a:prstGeom>
        </p:spPr>
      </p:pic>
      <p:pic>
        <p:nvPicPr>
          <p:cNvPr id="13" name="Afbeelding 12" descr="Afbeelding met pijl&#10;&#10;Automatisch gegenereerde beschrijving">
            <a:extLst>
              <a:ext uri="{FF2B5EF4-FFF2-40B4-BE49-F238E27FC236}">
                <a16:creationId xmlns:a16="http://schemas.microsoft.com/office/drawing/2014/main" id="{7A0478DF-0DF6-49DD-A528-E4EC1C0FC5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36244" y="-7089"/>
            <a:ext cx="2651760" cy="3314700"/>
          </a:xfrm>
          <a:prstGeom prst="rect">
            <a:avLst/>
          </a:prstGeom>
        </p:spPr>
      </p:pic>
    </p:spTree>
    <p:extLst>
      <p:ext uri="{BB962C8B-B14F-4D97-AF65-F5344CB8AC3E}">
        <p14:creationId xmlns:p14="http://schemas.microsoft.com/office/powerpoint/2010/main" val="319931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en-US" b="1" dirty="0">
                <a:solidFill>
                  <a:srgbClr val="26BF93"/>
                </a:solidFill>
              </a:rPr>
              <a:t>Keep wood in the value chain</a:t>
            </a:r>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3"/>
          <a:srcRect/>
          <a:stretch>
            <a:fillRect/>
          </a:stretch>
        </p:blipFill>
        <p:spPr>
          <a:xfrm>
            <a:off x="10972800" y="9327093"/>
            <a:ext cx="7028400" cy="685269"/>
          </a:xfrm>
          <a:prstGeom prst="rect">
            <a:avLst/>
          </a:prstGeom>
        </p:spPr>
      </p:pic>
      <p:pic>
        <p:nvPicPr>
          <p:cNvPr id="6" name="Afbeelding 5">
            <a:extLst>
              <a:ext uri="{FF2B5EF4-FFF2-40B4-BE49-F238E27FC236}">
                <a16:creationId xmlns:a16="http://schemas.microsoft.com/office/drawing/2014/main" id="{7F9ED44B-74EC-4560-937A-A8819AB79529}"/>
              </a:ext>
            </a:extLst>
          </p:cNvPr>
          <p:cNvPicPr>
            <a:picLocks noChangeAspect="1"/>
          </p:cNvPicPr>
          <p:nvPr/>
        </p:nvPicPr>
        <p:blipFill rotWithShape="1">
          <a:blip r:embed="rId4"/>
          <a:srcRect b="10764"/>
          <a:stretch/>
        </p:blipFill>
        <p:spPr>
          <a:xfrm>
            <a:off x="1064928" y="2316693"/>
            <a:ext cx="10031456" cy="6255806"/>
          </a:xfrm>
          <a:prstGeom prst="rect">
            <a:avLst/>
          </a:prstGeom>
        </p:spPr>
      </p:pic>
      <p:cxnSp>
        <p:nvCxnSpPr>
          <p:cNvPr id="8" name="Rechte verbindingslijn met pijl 7">
            <a:extLst>
              <a:ext uri="{FF2B5EF4-FFF2-40B4-BE49-F238E27FC236}">
                <a16:creationId xmlns:a16="http://schemas.microsoft.com/office/drawing/2014/main" id="{98178AAF-29E3-40F1-8A76-D9E2F061693A}"/>
              </a:ext>
            </a:extLst>
          </p:cNvPr>
          <p:cNvCxnSpPr>
            <a:cxnSpLocks/>
          </p:cNvCxnSpPr>
          <p:nvPr/>
        </p:nvCxnSpPr>
        <p:spPr>
          <a:xfrm>
            <a:off x="9419984" y="4991100"/>
            <a:ext cx="16764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Rechthoek 8">
            <a:extLst>
              <a:ext uri="{FF2B5EF4-FFF2-40B4-BE49-F238E27FC236}">
                <a16:creationId xmlns:a16="http://schemas.microsoft.com/office/drawing/2014/main" id="{6AECBA1E-D32D-4046-B8B2-D9F8A31EDFEC}"/>
              </a:ext>
            </a:extLst>
          </p:cNvPr>
          <p:cNvSpPr/>
          <p:nvPr/>
        </p:nvSpPr>
        <p:spPr>
          <a:xfrm>
            <a:off x="11353800" y="1943100"/>
            <a:ext cx="6624355" cy="6617196"/>
          </a:xfrm>
          <a:prstGeom prst="rect">
            <a:avLst/>
          </a:prstGeom>
          <a:ln>
            <a:solidFill>
              <a:srgbClr val="002060"/>
            </a:solidFill>
          </a:ln>
        </p:spPr>
        <p:txBody>
          <a:bodyPr wrap="square">
            <a:spAutoFit/>
          </a:bodyPr>
          <a:lstStyle/>
          <a:p>
            <a:pPr>
              <a:spcBef>
                <a:spcPts val="1200"/>
              </a:spcBef>
              <a:spcAft>
                <a:spcPts val="1200"/>
              </a:spcAft>
            </a:pPr>
            <a:r>
              <a:rPr lang="en-US" sz="2800" dirty="0"/>
              <a:t>Increase the </a:t>
            </a:r>
            <a:r>
              <a:rPr lang="en-US" sz="3600" b="1" u="sng" dirty="0"/>
              <a:t>Recycling</a:t>
            </a:r>
            <a:r>
              <a:rPr lang="en-US" sz="2800" dirty="0"/>
              <a:t> options by:</a:t>
            </a:r>
            <a:r>
              <a:rPr lang="en-US" sz="2000" dirty="0"/>
              <a:t> </a:t>
            </a:r>
          </a:p>
          <a:p>
            <a:pPr marL="571500" indent="-571500">
              <a:spcBef>
                <a:spcPts val="1200"/>
              </a:spcBef>
              <a:spcAft>
                <a:spcPts val="1200"/>
              </a:spcAft>
              <a:buFont typeface="Wingdings" panose="05000000000000000000" pitchFamily="2" charset="2"/>
              <a:buChar char="q"/>
            </a:pPr>
            <a:r>
              <a:rPr lang="en-US" sz="2800" dirty="0"/>
              <a:t>Maximizing the separate collection of A and B type post-consumer waste</a:t>
            </a:r>
          </a:p>
          <a:p>
            <a:pPr marL="571500" indent="-571500">
              <a:spcBef>
                <a:spcPts val="1200"/>
              </a:spcBef>
              <a:spcAft>
                <a:spcPts val="1200"/>
              </a:spcAft>
              <a:buFont typeface="Wingdings" panose="05000000000000000000" pitchFamily="2" charset="2"/>
              <a:buChar char="q"/>
            </a:pPr>
            <a:r>
              <a:rPr lang="en-US" sz="2800" dirty="0"/>
              <a:t>Optimizing the after-sorting of B wood to separate recyclable from non-recyclable material</a:t>
            </a:r>
          </a:p>
          <a:p>
            <a:pPr marL="571500" indent="-571500">
              <a:spcBef>
                <a:spcPts val="1200"/>
              </a:spcBef>
              <a:spcAft>
                <a:spcPts val="1200"/>
              </a:spcAft>
              <a:buFont typeface="Wingdings" panose="05000000000000000000" pitchFamily="2" charset="2"/>
              <a:buChar char="q"/>
            </a:pPr>
            <a:r>
              <a:rPr lang="en-US" sz="2800" dirty="0"/>
              <a:t>(Further) increase the usage of B wood in panel applications</a:t>
            </a:r>
          </a:p>
          <a:p>
            <a:pPr marL="571500" indent="-571500">
              <a:spcBef>
                <a:spcPts val="1200"/>
              </a:spcBef>
              <a:spcAft>
                <a:spcPts val="1200"/>
              </a:spcAft>
              <a:buFont typeface="Wingdings" panose="05000000000000000000" pitchFamily="2" charset="2"/>
              <a:buChar char="q"/>
            </a:pPr>
            <a:r>
              <a:rPr lang="en-US" sz="2800" dirty="0"/>
              <a:t>(Further) develop new technologies and new applications to increase recyclable B fraction (e.g. chemical recycling of molecules)</a:t>
            </a:r>
          </a:p>
        </p:txBody>
      </p:sp>
    </p:spTree>
    <p:extLst>
      <p:ext uri="{BB962C8B-B14F-4D97-AF65-F5344CB8AC3E}">
        <p14:creationId xmlns:p14="http://schemas.microsoft.com/office/powerpoint/2010/main" val="483804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485D94A-2D4A-4052-871D-7BF44BA17E35}"/>
              </a:ext>
            </a:extLst>
          </p:cNvPr>
          <p:cNvSpPr>
            <a:spLocks noGrp="1"/>
          </p:cNvSpPr>
          <p:nvPr>
            <p:ph type="title"/>
          </p:nvPr>
        </p:nvSpPr>
        <p:spPr>
          <a:xfrm>
            <a:off x="1028702" y="741859"/>
            <a:ext cx="16154400" cy="1143000"/>
          </a:xfrm>
        </p:spPr>
        <p:txBody>
          <a:bodyPr/>
          <a:lstStyle/>
          <a:p>
            <a:pPr algn="l"/>
            <a:r>
              <a:rPr lang="en-US" b="1" dirty="0">
                <a:solidFill>
                  <a:srgbClr val="26BF93"/>
                </a:solidFill>
              </a:rPr>
              <a:t>Examples from EMR</a:t>
            </a:r>
          </a:p>
        </p:txBody>
      </p:sp>
      <p:pic>
        <p:nvPicPr>
          <p:cNvPr id="3" name="Picture 9">
            <a:extLst>
              <a:ext uri="{FF2B5EF4-FFF2-40B4-BE49-F238E27FC236}">
                <a16:creationId xmlns:a16="http://schemas.microsoft.com/office/drawing/2014/main" id="{2A12B1E2-71D6-464E-A1A6-04F3E90ABF50}"/>
              </a:ext>
            </a:extLst>
          </p:cNvPr>
          <p:cNvPicPr>
            <a:picLocks noChangeAspect="1"/>
          </p:cNvPicPr>
          <p:nvPr/>
        </p:nvPicPr>
        <p:blipFill>
          <a:blip r:embed="rId2"/>
          <a:srcRect/>
          <a:stretch>
            <a:fillRect/>
          </a:stretch>
        </p:blipFill>
        <p:spPr>
          <a:xfrm>
            <a:off x="10972800" y="9327093"/>
            <a:ext cx="7028400" cy="685269"/>
          </a:xfrm>
          <a:prstGeom prst="rect">
            <a:avLst/>
          </a:prstGeom>
        </p:spPr>
      </p:pic>
      <p:sp>
        <p:nvSpPr>
          <p:cNvPr id="5" name="Rechthoek 4">
            <a:extLst>
              <a:ext uri="{FF2B5EF4-FFF2-40B4-BE49-F238E27FC236}">
                <a16:creationId xmlns:a16="http://schemas.microsoft.com/office/drawing/2014/main" id="{44312C7A-27CF-48D7-8495-3171EB1A34D7}"/>
              </a:ext>
            </a:extLst>
          </p:cNvPr>
          <p:cNvSpPr/>
          <p:nvPr/>
        </p:nvSpPr>
        <p:spPr>
          <a:xfrm>
            <a:off x="1198322" y="2247900"/>
            <a:ext cx="16782000" cy="7540526"/>
          </a:xfrm>
          <a:prstGeom prst="rect">
            <a:avLst/>
          </a:prstGeom>
          <a:ln>
            <a:noFill/>
          </a:ln>
        </p:spPr>
        <p:txBody>
          <a:bodyPr wrap="square">
            <a:spAutoFit/>
          </a:bodyPr>
          <a:lstStyle/>
          <a:p>
            <a:pPr marL="571500" indent="-571500">
              <a:lnSpc>
                <a:spcPct val="150000"/>
              </a:lnSpc>
              <a:spcBef>
                <a:spcPts val="1200"/>
              </a:spcBef>
              <a:spcAft>
                <a:spcPts val="1200"/>
              </a:spcAft>
              <a:buFont typeface="Wingdings" panose="05000000000000000000" pitchFamily="2" charset="2"/>
              <a:buChar char="q"/>
            </a:pPr>
            <a:r>
              <a:rPr lang="en-US" sz="3200" b="1" dirty="0" err="1"/>
              <a:t>Unilin</a:t>
            </a:r>
            <a:r>
              <a:rPr lang="en-US" sz="3200" b="1" dirty="0"/>
              <a:t> (</a:t>
            </a:r>
            <a:r>
              <a:rPr lang="en-US" sz="3200" b="1" dirty="0">
                <a:hlinkClick r:id="rId3"/>
              </a:rPr>
              <a:t>https://www.unilinpanels.com/en-gb</a:t>
            </a:r>
            <a:r>
              <a:rPr lang="en-US" sz="3200" b="1" dirty="0"/>
              <a:t>)</a:t>
            </a:r>
          </a:p>
          <a:p>
            <a:pPr marL="571500" indent="-571500">
              <a:lnSpc>
                <a:spcPct val="150000"/>
              </a:lnSpc>
              <a:spcBef>
                <a:spcPts val="1200"/>
              </a:spcBef>
              <a:spcAft>
                <a:spcPts val="1200"/>
              </a:spcAft>
              <a:buFont typeface="Wingdings" panose="05000000000000000000" pitchFamily="2" charset="2"/>
              <a:buChar char="q"/>
            </a:pPr>
            <a:r>
              <a:rPr lang="en-US" sz="3200" dirty="0"/>
              <a:t>G-blocks (</a:t>
            </a:r>
            <a:r>
              <a:rPr lang="en-US" sz="3200" dirty="0">
                <a:hlinkClick r:id="rId4"/>
              </a:rPr>
              <a:t>http://www.g-bloc.com/en</a:t>
            </a:r>
            <a:r>
              <a:rPr lang="en-US" sz="3200" dirty="0"/>
              <a:t>)</a:t>
            </a:r>
          </a:p>
          <a:p>
            <a:pPr marL="571500" indent="-571500">
              <a:lnSpc>
                <a:spcPct val="150000"/>
              </a:lnSpc>
              <a:spcBef>
                <a:spcPts val="1200"/>
              </a:spcBef>
              <a:spcAft>
                <a:spcPts val="1200"/>
              </a:spcAft>
              <a:buFont typeface="Wingdings" panose="05000000000000000000" pitchFamily="2" charset="2"/>
              <a:buChar char="q"/>
            </a:pPr>
            <a:r>
              <a:rPr lang="en-US" sz="3200" dirty="0"/>
              <a:t>Act &amp; Sorb (</a:t>
            </a:r>
            <a:r>
              <a:rPr lang="en-US" sz="3200" dirty="0">
                <a:hlinkClick r:id="rId5"/>
              </a:rPr>
              <a:t>https://www.actandsorb.com/</a:t>
            </a:r>
            <a:r>
              <a:rPr lang="en-US" sz="3200" dirty="0"/>
              <a:t>)</a:t>
            </a:r>
          </a:p>
          <a:p>
            <a:pPr marL="571500" indent="-571500">
              <a:lnSpc>
                <a:spcPct val="150000"/>
              </a:lnSpc>
              <a:spcBef>
                <a:spcPts val="1200"/>
              </a:spcBef>
              <a:spcAft>
                <a:spcPts val="1200"/>
              </a:spcAft>
              <a:buFont typeface="Wingdings" panose="05000000000000000000" pitchFamily="2" charset="2"/>
              <a:buChar char="q"/>
            </a:pPr>
            <a:r>
              <a:rPr lang="en-US" sz="3200" dirty="0"/>
              <a:t>Chemical recycling – Biorefinery projects: </a:t>
            </a:r>
          </a:p>
          <a:p>
            <a:pPr marL="1028700" lvl="1" indent="-571500">
              <a:lnSpc>
                <a:spcPct val="150000"/>
              </a:lnSpc>
              <a:spcBef>
                <a:spcPts val="1200"/>
              </a:spcBef>
              <a:spcAft>
                <a:spcPts val="1200"/>
              </a:spcAft>
              <a:buFont typeface="Wingdings" panose="05000000000000000000" pitchFamily="2" charset="2"/>
              <a:buChar char="§"/>
            </a:pPr>
            <a:r>
              <a:rPr lang="en-US" sz="3200" dirty="0" err="1"/>
              <a:t>lignovalue</a:t>
            </a:r>
            <a:r>
              <a:rPr lang="en-US" sz="3200" dirty="0"/>
              <a:t> (</a:t>
            </a:r>
            <a:r>
              <a:rPr lang="en-US" sz="3200" dirty="0">
                <a:hlinkClick r:id="rId6"/>
              </a:rPr>
              <a:t>https://www.agro-chemistry.com/news/lignovalue-pilot-ready-to-be-built/</a:t>
            </a:r>
            <a:r>
              <a:rPr lang="en-US" sz="3200" dirty="0"/>
              <a:t>)</a:t>
            </a:r>
          </a:p>
          <a:p>
            <a:pPr marL="1028700" lvl="1" indent="-571500">
              <a:lnSpc>
                <a:spcPct val="150000"/>
              </a:lnSpc>
              <a:spcBef>
                <a:spcPts val="1200"/>
              </a:spcBef>
              <a:spcAft>
                <a:spcPts val="1200"/>
              </a:spcAft>
              <a:buFont typeface="Wingdings" panose="05000000000000000000" pitchFamily="2" charset="2"/>
              <a:buChar char="§"/>
            </a:pPr>
            <a:r>
              <a:rPr lang="en-US" sz="3200" dirty="0"/>
              <a:t>Torero (</a:t>
            </a:r>
            <a:r>
              <a:rPr lang="en-US" sz="3200" dirty="0">
                <a:hlinkClick r:id="rId7"/>
              </a:rPr>
              <a:t>https://www.torero.eu/</a:t>
            </a:r>
            <a:r>
              <a:rPr lang="en-US" sz="3200" dirty="0"/>
              <a:t>)</a:t>
            </a:r>
          </a:p>
          <a:p>
            <a:pPr marL="571500" indent="-571500">
              <a:spcBef>
                <a:spcPts val="1200"/>
              </a:spcBef>
              <a:spcAft>
                <a:spcPts val="1200"/>
              </a:spcAft>
              <a:buFont typeface="Wingdings" panose="05000000000000000000" pitchFamily="2" charset="2"/>
              <a:buChar char="q"/>
            </a:pPr>
            <a:endParaRPr lang="en-US" sz="2800" dirty="0"/>
          </a:p>
          <a:p>
            <a:pPr marL="1028700" lvl="1" indent="-571500">
              <a:spcBef>
                <a:spcPts val="1200"/>
              </a:spcBef>
              <a:spcAft>
                <a:spcPts val="1200"/>
              </a:spcAft>
              <a:buFont typeface="Wingdings" panose="05000000000000000000" pitchFamily="2" charset="2"/>
              <a:buChar char="§"/>
            </a:pPr>
            <a:endParaRPr lang="en-US" sz="2800" dirty="0"/>
          </a:p>
        </p:txBody>
      </p:sp>
    </p:spTree>
    <p:extLst>
      <p:ext uri="{BB962C8B-B14F-4D97-AF65-F5344CB8AC3E}">
        <p14:creationId xmlns:p14="http://schemas.microsoft.com/office/powerpoint/2010/main" val="602510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en-US" b="1" dirty="0">
                <a:solidFill>
                  <a:srgbClr val="26BF93"/>
                </a:solidFill>
              </a:rPr>
              <a:t>Keep wood in the value chain</a:t>
            </a:r>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3"/>
          <a:srcRect/>
          <a:stretch>
            <a:fillRect/>
          </a:stretch>
        </p:blipFill>
        <p:spPr>
          <a:xfrm>
            <a:off x="10972800" y="9327093"/>
            <a:ext cx="7028400" cy="685269"/>
          </a:xfrm>
          <a:prstGeom prst="rect">
            <a:avLst/>
          </a:prstGeom>
        </p:spPr>
      </p:pic>
      <p:pic>
        <p:nvPicPr>
          <p:cNvPr id="6" name="Afbeelding 5">
            <a:extLst>
              <a:ext uri="{FF2B5EF4-FFF2-40B4-BE49-F238E27FC236}">
                <a16:creationId xmlns:a16="http://schemas.microsoft.com/office/drawing/2014/main" id="{7F9ED44B-74EC-4560-937A-A8819AB79529}"/>
              </a:ext>
            </a:extLst>
          </p:cNvPr>
          <p:cNvPicPr>
            <a:picLocks noChangeAspect="1"/>
          </p:cNvPicPr>
          <p:nvPr/>
        </p:nvPicPr>
        <p:blipFill rotWithShape="1">
          <a:blip r:embed="rId4"/>
          <a:srcRect b="10764"/>
          <a:stretch/>
        </p:blipFill>
        <p:spPr>
          <a:xfrm>
            <a:off x="1064928" y="2316693"/>
            <a:ext cx="10031456" cy="6255806"/>
          </a:xfrm>
          <a:prstGeom prst="rect">
            <a:avLst/>
          </a:prstGeom>
        </p:spPr>
      </p:pic>
      <p:cxnSp>
        <p:nvCxnSpPr>
          <p:cNvPr id="8" name="Rechte verbindingslijn met pijl 7">
            <a:extLst>
              <a:ext uri="{FF2B5EF4-FFF2-40B4-BE49-F238E27FC236}">
                <a16:creationId xmlns:a16="http://schemas.microsoft.com/office/drawing/2014/main" id="{98178AAF-29E3-40F1-8A76-D9E2F061693A}"/>
              </a:ext>
            </a:extLst>
          </p:cNvPr>
          <p:cNvCxnSpPr>
            <a:cxnSpLocks/>
          </p:cNvCxnSpPr>
          <p:nvPr/>
        </p:nvCxnSpPr>
        <p:spPr>
          <a:xfrm>
            <a:off x="8915400" y="5905500"/>
            <a:ext cx="16764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Rechthoek 8">
            <a:extLst>
              <a:ext uri="{FF2B5EF4-FFF2-40B4-BE49-F238E27FC236}">
                <a16:creationId xmlns:a16="http://schemas.microsoft.com/office/drawing/2014/main" id="{6AECBA1E-D32D-4046-B8B2-D9F8A31EDFEC}"/>
              </a:ext>
            </a:extLst>
          </p:cNvPr>
          <p:cNvSpPr/>
          <p:nvPr/>
        </p:nvSpPr>
        <p:spPr>
          <a:xfrm>
            <a:off x="10972800" y="5213002"/>
            <a:ext cx="6624355" cy="2677656"/>
          </a:xfrm>
          <a:prstGeom prst="rect">
            <a:avLst/>
          </a:prstGeom>
          <a:ln>
            <a:solidFill>
              <a:srgbClr val="002060"/>
            </a:solidFill>
          </a:ln>
        </p:spPr>
        <p:txBody>
          <a:bodyPr wrap="square">
            <a:spAutoFit/>
          </a:bodyPr>
          <a:lstStyle/>
          <a:p>
            <a:pPr>
              <a:spcBef>
                <a:spcPts val="1200"/>
              </a:spcBef>
              <a:spcAft>
                <a:spcPts val="1200"/>
              </a:spcAft>
            </a:pPr>
            <a:r>
              <a:rPr lang="en-US" sz="3600" b="1" u="sng" dirty="0"/>
              <a:t>Energy</a:t>
            </a:r>
            <a:r>
              <a:rPr lang="en-US" sz="2800" dirty="0"/>
              <a:t> recovery:</a:t>
            </a:r>
          </a:p>
          <a:p>
            <a:pPr marL="571500" indent="-571500">
              <a:spcBef>
                <a:spcPts val="1200"/>
              </a:spcBef>
              <a:spcAft>
                <a:spcPts val="1200"/>
              </a:spcAft>
              <a:buFont typeface="Wingdings" panose="05000000000000000000" pitchFamily="2" charset="2"/>
              <a:buChar char="q"/>
            </a:pPr>
            <a:r>
              <a:rPr lang="en-US" sz="2800" dirty="0"/>
              <a:t>Minimize the use of reusable or recyclable wood materials for energy recovery </a:t>
            </a:r>
            <a:r>
              <a:rPr lang="en-US" sz="2800" dirty="0">
                <a:sym typeface="Wingdings" panose="05000000000000000000" pitchFamily="2" charset="2"/>
              </a:rPr>
              <a:t> only use as last resort for non-recyclable wood waste</a:t>
            </a:r>
            <a:endParaRPr lang="en-US" sz="2800" dirty="0"/>
          </a:p>
        </p:txBody>
      </p:sp>
    </p:spTree>
    <p:extLst>
      <p:ext uri="{BB962C8B-B14F-4D97-AF65-F5344CB8AC3E}">
        <p14:creationId xmlns:p14="http://schemas.microsoft.com/office/powerpoint/2010/main" val="2481599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485D94A-2D4A-4052-871D-7BF44BA17E35}"/>
              </a:ext>
            </a:extLst>
          </p:cNvPr>
          <p:cNvSpPr>
            <a:spLocks noGrp="1"/>
          </p:cNvSpPr>
          <p:nvPr>
            <p:ph type="title"/>
          </p:nvPr>
        </p:nvSpPr>
        <p:spPr>
          <a:xfrm>
            <a:off x="1028702" y="741859"/>
            <a:ext cx="16154400" cy="1143000"/>
          </a:xfrm>
        </p:spPr>
        <p:txBody>
          <a:bodyPr/>
          <a:lstStyle/>
          <a:p>
            <a:pPr algn="l"/>
            <a:r>
              <a:rPr lang="en-US" b="1" dirty="0">
                <a:solidFill>
                  <a:srgbClr val="26BF93"/>
                </a:solidFill>
              </a:rPr>
              <a:t>Obstacles to overcome</a:t>
            </a:r>
          </a:p>
        </p:txBody>
      </p:sp>
      <p:sp>
        <p:nvSpPr>
          <p:cNvPr id="5" name="Rechthoek 4">
            <a:extLst>
              <a:ext uri="{FF2B5EF4-FFF2-40B4-BE49-F238E27FC236}">
                <a16:creationId xmlns:a16="http://schemas.microsoft.com/office/drawing/2014/main" id="{A7CB21CC-ABF2-432E-BDE3-F9BC06BE82BE}"/>
              </a:ext>
            </a:extLst>
          </p:cNvPr>
          <p:cNvSpPr/>
          <p:nvPr/>
        </p:nvSpPr>
        <p:spPr>
          <a:xfrm>
            <a:off x="1198322" y="1866900"/>
            <a:ext cx="16782000" cy="5078313"/>
          </a:xfrm>
          <a:prstGeom prst="rect">
            <a:avLst/>
          </a:prstGeom>
          <a:ln>
            <a:noFill/>
          </a:ln>
        </p:spPr>
        <p:txBody>
          <a:bodyPr wrap="square">
            <a:spAutoFit/>
          </a:bodyPr>
          <a:lstStyle/>
          <a:p>
            <a:pPr marL="571500" indent="-571500">
              <a:spcBef>
                <a:spcPts val="1200"/>
              </a:spcBef>
              <a:spcAft>
                <a:spcPts val="1200"/>
              </a:spcAft>
              <a:buFont typeface="Wingdings" panose="05000000000000000000" pitchFamily="2" charset="2"/>
              <a:buChar char="q"/>
            </a:pPr>
            <a:r>
              <a:rPr lang="en-US" sz="2800" dirty="0"/>
              <a:t>Lack of selective demolition –  in general, all ends up in 1 skip</a:t>
            </a:r>
          </a:p>
          <a:p>
            <a:pPr marL="571500" indent="-571500">
              <a:spcBef>
                <a:spcPts val="1200"/>
              </a:spcBef>
              <a:spcAft>
                <a:spcPts val="1200"/>
              </a:spcAft>
              <a:buFont typeface="Wingdings" panose="05000000000000000000" pitchFamily="2" charset="2"/>
              <a:buChar char="q"/>
            </a:pPr>
            <a:r>
              <a:rPr lang="en-US" sz="2800" dirty="0"/>
              <a:t>Current collection mostly A+B together @collection centers</a:t>
            </a:r>
          </a:p>
          <a:p>
            <a:pPr marL="571500" indent="-571500">
              <a:spcBef>
                <a:spcPts val="1200"/>
              </a:spcBef>
              <a:spcAft>
                <a:spcPts val="1200"/>
              </a:spcAft>
              <a:buFont typeface="Wingdings" panose="05000000000000000000" pitchFamily="2" charset="2"/>
              <a:buChar char="q"/>
            </a:pPr>
            <a:r>
              <a:rPr lang="en-US" sz="2800" dirty="0"/>
              <a:t>Significant amounts of non-sorted A/B waste are immediately  directed towards energy recovery</a:t>
            </a:r>
          </a:p>
          <a:p>
            <a:pPr marL="571500" indent="-571500">
              <a:spcBef>
                <a:spcPts val="1200"/>
              </a:spcBef>
              <a:spcAft>
                <a:spcPts val="1200"/>
              </a:spcAft>
              <a:buFont typeface="Wingdings" panose="05000000000000000000" pitchFamily="2" charset="2"/>
              <a:buChar char="q"/>
            </a:pPr>
            <a:r>
              <a:rPr lang="en-US" sz="2800" dirty="0"/>
              <a:t>Technological difficulties in after-sorting and cleaning  B-type materials due to mixed chemical and </a:t>
            </a:r>
            <a:r>
              <a:rPr lang="en-US" sz="2800" dirty="0" err="1"/>
              <a:t>fysical</a:t>
            </a:r>
            <a:r>
              <a:rPr lang="en-US" sz="2800" dirty="0"/>
              <a:t> properties and the complexity (e.g. A – B attached together)</a:t>
            </a:r>
          </a:p>
          <a:p>
            <a:pPr marL="2400300" lvl="4" indent="-571500">
              <a:spcBef>
                <a:spcPts val="1200"/>
              </a:spcBef>
              <a:spcAft>
                <a:spcPts val="1200"/>
              </a:spcAft>
              <a:buFont typeface="Arial" panose="020B0604020202020204" pitchFamily="34" charset="0"/>
              <a:buChar char="•"/>
            </a:pPr>
            <a:r>
              <a:rPr lang="en-US" sz="2800" dirty="0"/>
              <a:t>Many different types of  glues, additives, paints &amp; coatings, protective foils, etc. are used in the wood-panel industry</a:t>
            </a:r>
          </a:p>
          <a:p>
            <a:pPr marL="1028700" lvl="1" indent="-571500">
              <a:spcBef>
                <a:spcPts val="1200"/>
              </a:spcBef>
              <a:spcAft>
                <a:spcPts val="1200"/>
              </a:spcAft>
              <a:buFont typeface="Wingdings" panose="05000000000000000000" pitchFamily="2" charset="2"/>
              <a:buChar char="§"/>
            </a:pPr>
            <a:endParaRPr lang="en-US" sz="2800" dirty="0"/>
          </a:p>
        </p:txBody>
      </p:sp>
      <p:grpSp>
        <p:nvGrpSpPr>
          <p:cNvPr id="9" name="Groep 8">
            <a:extLst>
              <a:ext uri="{FF2B5EF4-FFF2-40B4-BE49-F238E27FC236}">
                <a16:creationId xmlns:a16="http://schemas.microsoft.com/office/drawing/2014/main" id="{3732CA11-F4A6-4A73-BD9F-65EB9B165719}"/>
              </a:ext>
            </a:extLst>
          </p:cNvPr>
          <p:cNvGrpSpPr/>
          <p:nvPr/>
        </p:nvGrpSpPr>
        <p:grpSpPr>
          <a:xfrm>
            <a:off x="3851930" y="6134099"/>
            <a:ext cx="10507943" cy="3975937"/>
            <a:chOff x="3851930" y="6134099"/>
            <a:chExt cx="10507943" cy="3975937"/>
          </a:xfrm>
        </p:grpSpPr>
        <p:grpSp>
          <p:nvGrpSpPr>
            <p:cNvPr id="2" name="Groep 1">
              <a:extLst>
                <a:ext uri="{FF2B5EF4-FFF2-40B4-BE49-F238E27FC236}">
                  <a16:creationId xmlns:a16="http://schemas.microsoft.com/office/drawing/2014/main" id="{4FF3FE8B-C341-4E73-ABA1-329C18600504}"/>
                </a:ext>
              </a:extLst>
            </p:cNvPr>
            <p:cNvGrpSpPr/>
            <p:nvPr/>
          </p:nvGrpSpPr>
          <p:grpSpPr>
            <a:xfrm>
              <a:off x="3851930" y="6134099"/>
              <a:ext cx="10507943" cy="3975937"/>
              <a:chOff x="3851930" y="6134099"/>
              <a:chExt cx="10507943" cy="3975937"/>
            </a:xfrm>
          </p:grpSpPr>
          <p:pic>
            <p:nvPicPr>
              <p:cNvPr id="6" name="Afbeelding 5">
                <a:extLst>
                  <a:ext uri="{FF2B5EF4-FFF2-40B4-BE49-F238E27FC236}">
                    <a16:creationId xmlns:a16="http://schemas.microsoft.com/office/drawing/2014/main" id="{4EBE1F2E-7B53-4494-82C8-E2976570986C}"/>
                  </a:ext>
                </a:extLst>
              </p:cNvPr>
              <p:cNvPicPr>
                <a:picLocks noChangeAspect="1"/>
              </p:cNvPicPr>
              <p:nvPr/>
            </p:nvPicPr>
            <p:blipFill rotWithShape="1">
              <a:blip r:embed="rId3"/>
              <a:srcRect b="16646"/>
              <a:stretch/>
            </p:blipFill>
            <p:spPr>
              <a:xfrm>
                <a:off x="3851930" y="6134099"/>
                <a:ext cx="10507943" cy="3581401"/>
              </a:xfrm>
              <a:prstGeom prst="rect">
                <a:avLst/>
              </a:prstGeom>
            </p:spPr>
          </p:pic>
          <p:sp>
            <p:nvSpPr>
              <p:cNvPr id="7" name="Rechthoek 6">
                <a:extLst>
                  <a:ext uri="{FF2B5EF4-FFF2-40B4-BE49-F238E27FC236}">
                    <a16:creationId xmlns:a16="http://schemas.microsoft.com/office/drawing/2014/main" id="{4E414B07-D9A4-4ADC-B40A-8843A03C9711}"/>
                  </a:ext>
                </a:extLst>
              </p:cNvPr>
              <p:cNvSpPr/>
              <p:nvPr/>
            </p:nvSpPr>
            <p:spPr>
              <a:xfrm>
                <a:off x="4211102" y="9648371"/>
                <a:ext cx="9518440" cy="461665"/>
              </a:xfrm>
              <a:prstGeom prst="rect">
                <a:avLst/>
              </a:prstGeom>
            </p:spPr>
            <p:txBody>
              <a:bodyPr wrap="none">
                <a:spAutoFit/>
              </a:bodyPr>
              <a:lstStyle/>
              <a:p>
                <a:pPr algn="ctr"/>
                <a:r>
                  <a:rPr lang="en-US" sz="2400" b="1" dirty="0"/>
                  <a:t>post-consumer wood waste chain in the Netherlands in 2017 (</a:t>
                </a:r>
                <a:r>
                  <a:rPr lang="en-US" sz="2400" b="1" dirty="0" err="1"/>
                  <a:t>Gemax</a:t>
                </a:r>
                <a:r>
                  <a:rPr lang="en-US" sz="2400" b="1" dirty="0"/>
                  <a:t> </a:t>
                </a:r>
                <a:r>
                  <a:rPr lang="en-US" sz="2400" b="1" dirty="0" err="1"/>
                  <a:t>bv</a:t>
                </a:r>
                <a:r>
                  <a:rPr lang="en-US" sz="2400" b="1" dirty="0"/>
                  <a:t>) </a:t>
                </a:r>
                <a:endParaRPr lang="nl-BE" sz="2400" b="1" dirty="0"/>
              </a:p>
            </p:txBody>
          </p:sp>
        </p:grpSp>
        <p:sp>
          <p:nvSpPr>
            <p:cNvPr id="8" name="Rechthoek 7">
              <a:extLst>
                <a:ext uri="{FF2B5EF4-FFF2-40B4-BE49-F238E27FC236}">
                  <a16:creationId xmlns:a16="http://schemas.microsoft.com/office/drawing/2014/main" id="{076F90C7-55A0-45C8-94EE-357D94D26C0F}"/>
                </a:ext>
              </a:extLst>
            </p:cNvPr>
            <p:cNvSpPr/>
            <p:nvPr/>
          </p:nvSpPr>
          <p:spPr>
            <a:xfrm>
              <a:off x="7620000" y="7785429"/>
              <a:ext cx="1140056" cy="369332"/>
            </a:xfrm>
            <a:prstGeom prst="rect">
              <a:avLst/>
            </a:prstGeom>
          </p:spPr>
          <p:txBody>
            <a:bodyPr wrap="none">
              <a:spAutoFit/>
            </a:bodyPr>
            <a:lstStyle/>
            <a:p>
              <a:r>
                <a:rPr lang="en-US" b="1" dirty="0">
                  <a:solidFill>
                    <a:srgbClr val="7030A0"/>
                  </a:solidFill>
                </a:rPr>
                <a:t>ambitions</a:t>
              </a:r>
              <a:endParaRPr lang="nl-BE" b="1" dirty="0">
                <a:solidFill>
                  <a:srgbClr val="7030A0"/>
                </a:solidFill>
              </a:endParaRPr>
            </a:p>
          </p:txBody>
        </p:sp>
      </p:grpSp>
    </p:spTree>
    <p:extLst>
      <p:ext uri="{BB962C8B-B14F-4D97-AF65-F5344CB8AC3E}">
        <p14:creationId xmlns:p14="http://schemas.microsoft.com/office/powerpoint/2010/main" val="234091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485D94A-2D4A-4052-871D-7BF44BA17E35}"/>
              </a:ext>
            </a:extLst>
          </p:cNvPr>
          <p:cNvSpPr>
            <a:spLocks noGrp="1"/>
          </p:cNvSpPr>
          <p:nvPr>
            <p:ph type="title"/>
          </p:nvPr>
        </p:nvSpPr>
        <p:spPr>
          <a:xfrm>
            <a:off x="1028702" y="741859"/>
            <a:ext cx="16154400" cy="1143000"/>
          </a:xfrm>
        </p:spPr>
        <p:txBody>
          <a:bodyPr>
            <a:normAutofit fontScale="90000"/>
          </a:bodyPr>
          <a:lstStyle/>
          <a:p>
            <a:pPr algn="l"/>
            <a:r>
              <a:rPr lang="en-US" b="1" dirty="0">
                <a:solidFill>
                  <a:srgbClr val="26BF93"/>
                </a:solidFill>
              </a:rPr>
              <a:t>Future ambitions – Action plans in Belgium and the Netherlands </a:t>
            </a:r>
            <a:br>
              <a:rPr lang="en-US" b="1" dirty="0">
                <a:solidFill>
                  <a:srgbClr val="26BF93"/>
                </a:solidFill>
              </a:rPr>
            </a:br>
            <a:r>
              <a:rPr lang="en-US" b="1" dirty="0">
                <a:solidFill>
                  <a:srgbClr val="26BF93"/>
                </a:solidFill>
              </a:rPr>
              <a:t>(2021-2025) </a:t>
            </a:r>
            <a:r>
              <a:rPr lang="en-US" sz="3100" i="1" dirty="0"/>
              <a:t>(based on reports from Rijkswaterstaat and OVAM)</a:t>
            </a:r>
            <a:endParaRPr lang="en-US" i="1" dirty="0"/>
          </a:p>
        </p:txBody>
      </p:sp>
      <p:pic>
        <p:nvPicPr>
          <p:cNvPr id="3" name="Picture 9">
            <a:extLst>
              <a:ext uri="{FF2B5EF4-FFF2-40B4-BE49-F238E27FC236}">
                <a16:creationId xmlns:a16="http://schemas.microsoft.com/office/drawing/2014/main" id="{2A12B1E2-71D6-464E-A1A6-04F3E90ABF50}"/>
              </a:ext>
            </a:extLst>
          </p:cNvPr>
          <p:cNvPicPr>
            <a:picLocks noChangeAspect="1"/>
          </p:cNvPicPr>
          <p:nvPr/>
        </p:nvPicPr>
        <p:blipFill>
          <a:blip r:embed="rId2"/>
          <a:srcRect/>
          <a:stretch>
            <a:fillRect/>
          </a:stretch>
        </p:blipFill>
        <p:spPr>
          <a:xfrm>
            <a:off x="10972800" y="9327093"/>
            <a:ext cx="7028400" cy="685269"/>
          </a:xfrm>
          <a:prstGeom prst="rect">
            <a:avLst/>
          </a:prstGeom>
        </p:spPr>
      </p:pic>
      <p:sp>
        <p:nvSpPr>
          <p:cNvPr id="6" name="Rechthoek 5">
            <a:extLst>
              <a:ext uri="{FF2B5EF4-FFF2-40B4-BE49-F238E27FC236}">
                <a16:creationId xmlns:a16="http://schemas.microsoft.com/office/drawing/2014/main" id="{ACEA72E3-E1EC-42E3-B473-B3541206D612}"/>
              </a:ext>
            </a:extLst>
          </p:cNvPr>
          <p:cNvSpPr/>
          <p:nvPr/>
        </p:nvSpPr>
        <p:spPr>
          <a:xfrm>
            <a:off x="998222" y="2476500"/>
            <a:ext cx="16802098" cy="7155805"/>
          </a:xfrm>
          <a:prstGeom prst="rect">
            <a:avLst/>
          </a:prstGeom>
        </p:spPr>
        <p:txBody>
          <a:bodyPr wrap="square">
            <a:spAutoFit/>
          </a:bodyPr>
          <a:lstStyle/>
          <a:p>
            <a:pPr marL="457200" indent="-457200">
              <a:lnSpc>
                <a:spcPct val="200000"/>
              </a:lnSpc>
              <a:spcBef>
                <a:spcPts val="600"/>
              </a:spcBef>
              <a:spcAft>
                <a:spcPts val="1200"/>
              </a:spcAft>
              <a:buFont typeface="Wingdings" panose="05000000000000000000" pitchFamily="2" charset="2"/>
              <a:buChar char="q"/>
            </a:pPr>
            <a:r>
              <a:rPr lang="nl-NL" sz="3200" dirty="0" err="1"/>
              <a:t>Improve</a:t>
            </a:r>
            <a:r>
              <a:rPr lang="nl-NL" sz="3200" dirty="0"/>
              <a:t> </a:t>
            </a:r>
            <a:r>
              <a:rPr lang="nl-NL" sz="3200" dirty="0" err="1"/>
              <a:t>demolition</a:t>
            </a:r>
            <a:r>
              <a:rPr lang="nl-NL" sz="3200" dirty="0"/>
              <a:t> </a:t>
            </a:r>
            <a:r>
              <a:rPr lang="nl-NL" sz="3200" dirty="0" err="1"/>
              <a:t>with</a:t>
            </a:r>
            <a:r>
              <a:rPr lang="nl-NL" sz="3200" dirty="0"/>
              <a:t> </a:t>
            </a:r>
            <a:r>
              <a:rPr lang="nl-NL" sz="3200" dirty="0" err="1"/>
              <a:t>reuse</a:t>
            </a:r>
            <a:r>
              <a:rPr lang="nl-NL" sz="3200" dirty="0"/>
              <a:t> </a:t>
            </a:r>
            <a:r>
              <a:rPr lang="nl-NL" sz="3200" dirty="0" err="1"/>
              <a:t>and</a:t>
            </a:r>
            <a:r>
              <a:rPr lang="nl-NL" sz="3200" dirty="0"/>
              <a:t> recycling in mind</a:t>
            </a:r>
          </a:p>
          <a:p>
            <a:pPr marL="457200" indent="-457200">
              <a:lnSpc>
                <a:spcPct val="200000"/>
              </a:lnSpc>
              <a:spcBef>
                <a:spcPts val="600"/>
              </a:spcBef>
              <a:spcAft>
                <a:spcPts val="1200"/>
              </a:spcAft>
              <a:buFont typeface="Wingdings" panose="05000000000000000000" pitchFamily="2" charset="2"/>
              <a:buChar char="q"/>
            </a:pPr>
            <a:r>
              <a:rPr lang="nl-NL" sz="3200" dirty="0"/>
              <a:t>Post-</a:t>
            </a:r>
            <a:r>
              <a:rPr lang="nl-NL" sz="3200" dirty="0" err="1"/>
              <a:t>consumer</a:t>
            </a:r>
            <a:r>
              <a:rPr lang="nl-NL" sz="3200" dirty="0"/>
              <a:t> waste </a:t>
            </a:r>
            <a:r>
              <a:rPr lang="nl-NL" sz="3200" dirty="0" err="1"/>
              <a:t>needs</a:t>
            </a:r>
            <a:r>
              <a:rPr lang="nl-NL" sz="3200" dirty="0"/>
              <a:t> </a:t>
            </a:r>
            <a:r>
              <a:rPr lang="nl-NL" sz="3200" dirty="0" err="1"/>
              <a:t>to</a:t>
            </a:r>
            <a:r>
              <a:rPr lang="nl-NL" sz="3200" dirty="0"/>
              <a:t> </a:t>
            </a:r>
            <a:r>
              <a:rPr lang="nl-NL" sz="3200" dirty="0" err="1"/>
              <a:t>be</a:t>
            </a:r>
            <a:r>
              <a:rPr lang="nl-NL" sz="3200" dirty="0"/>
              <a:t> </a:t>
            </a:r>
            <a:r>
              <a:rPr lang="nl-NL" sz="3200" dirty="0" err="1"/>
              <a:t>sorted</a:t>
            </a:r>
            <a:r>
              <a:rPr lang="nl-NL" sz="3200" dirty="0"/>
              <a:t> </a:t>
            </a:r>
            <a:r>
              <a:rPr lang="nl-NL" sz="3200" u="sng" dirty="0" err="1"/>
              <a:t>before</a:t>
            </a:r>
            <a:r>
              <a:rPr lang="nl-NL" sz="3200" dirty="0"/>
              <a:t> </a:t>
            </a:r>
            <a:r>
              <a:rPr lang="nl-NL" sz="3200" dirty="0" err="1"/>
              <a:t>possible</a:t>
            </a:r>
            <a:r>
              <a:rPr lang="nl-NL" sz="3200" dirty="0"/>
              <a:t> </a:t>
            </a:r>
            <a:r>
              <a:rPr lang="nl-NL" sz="3200" dirty="0" err="1"/>
              <a:t>application</a:t>
            </a:r>
            <a:r>
              <a:rPr lang="nl-NL" sz="3200" dirty="0"/>
              <a:t> in energy recovery</a:t>
            </a:r>
          </a:p>
          <a:p>
            <a:pPr marL="457200" indent="-457200">
              <a:lnSpc>
                <a:spcPct val="200000"/>
              </a:lnSpc>
              <a:spcBef>
                <a:spcPts val="600"/>
              </a:spcBef>
              <a:spcAft>
                <a:spcPts val="1200"/>
              </a:spcAft>
              <a:buFont typeface="Wingdings" panose="05000000000000000000" pitchFamily="2" charset="2"/>
              <a:buChar char="q"/>
            </a:pPr>
            <a:r>
              <a:rPr lang="nl-NL" sz="3200" dirty="0" err="1"/>
              <a:t>Increase</a:t>
            </a:r>
            <a:r>
              <a:rPr lang="nl-NL" sz="3200" dirty="0"/>
              <a:t> </a:t>
            </a:r>
            <a:r>
              <a:rPr lang="nl-NL" sz="3200" dirty="0" err="1"/>
              <a:t>the</a:t>
            </a:r>
            <a:r>
              <a:rPr lang="nl-NL" sz="3200" dirty="0"/>
              <a:t> percentage of </a:t>
            </a:r>
            <a:r>
              <a:rPr lang="nl-NL" sz="3200" dirty="0" err="1"/>
              <a:t>recycled</a:t>
            </a:r>
            <a:r>
              <a:rPr lang="nl-NL" sz="3200" dirty="0"/>
              <a:t> </a:t>
            </a:r>
            <a:r>
              <a:rPr lang="nl-NL" sz="3200" dirty="0" err="1"/>
              <a:t>wood</a:t>
            </a:r>
            <a:r>
              <a:rPr lang="nl-NL" sz="3200" dirty="0"/>
              <a:t> in </a:t>
            </a:r>
            <a:r>
              <a:rPr lang="nl-NL" sz="3200" dirty="0" err="1"/>
              <a:t>wood</a:t>
            </a:r>
            <a:r>
              <a:rPr lang="nl-NL" sz="3200" dirty="0"/>
              <a:t>-panel </a:t>
            </a:r>
            <a:r>
              <a:rPr lang="nl-NL" sz="3200" dirty="0" err="1"/>
              <a:t>production</a:t>
            </a:r>
            <a:r>
              <a:rPr lang="nl-NL" sz="3200" dirty="0"/>
              <a:t> (FL: minimum 85% </a:t>
            </a:r>
            <a:r>
              <a:rPr lang="nl-NL" sz="3200" dirty="0" err="1"/>
              <a:t>by</a:t>
            </a:r>
            <a:r>
              <a:rPr lang="nl-NL" sz="3200" dirty="0"/>
              <a:t> 2025)</a:t>
            </a:r>
          </a:p>
          <a:p>
            <a:pPr marL="457200" indent="-457200">
              <a:lnSpc>
                <a:spcPct val="150000"/>
              </a:lnSpc>
              <a:spcBef>
                <a:spcPts val="600"/>
              </a:spcBef>
              <a:spcAft>
                <a:spcPts val="1200"/>
              </a:spcAft>
              <a:buFont typeface="Wingdings" panose="05000000000000000000" pitchFamily="2" charset="2"/>
              <a:buChar char="q"/>
            </a:pPr>
            <a:r>
              <a:rPr lang="nl-NL" sz="3200" dirty="0" err="1"/>
              <a:t>Develop</a:t>
            </a:r>
            <a:r>
              <a:rPr lang="nl-NL" sz="3200" dirty="0"/>
              <a:t> new </a:t>
            </a:r>
            <a:r>
              <a:rPr lang="nl-NL" sz="3200" dirty="0" err="1"/>
              <a:t>applications</a:t>
            </a:r>
            <a:r>
              <a:rPr lang="nl-NL" sz="3200" dirty="0"/>
              <a:t> </a:t>
            </a:r>
            <a:r>
              <a:rPr lang="nl-NL" sz="3200" dirty="0" err="1"/>
              <a:t>to</a:t>
            </a:r>
            <a:r>
              <a:rPr lang="nl-NL" sz="3200" dirty="0"/>
              <a:t> recycle more post-</a:t>
            </a:r>
            <a:r>
              <a:rPr lang="nl-NL" sz="3200" dirty="0" err="1"/>
              <a:t>consumer</a:t>
            </a:r>
            <a:r>
              <a:rPr lang="nl-NL" sz="3200" dirty="0"/>
              <a:t> </a:t>
            </a:r>
            <a:r>
              <a:rPr lang="nl-NL" sz="3200" dirty="0" err="1"/>
              <a:t>wood</a:t>
            </a:r>
            <a:r>
              <a:rPr lang="nl-NL" sz="3200" dirty="0"/>
              <a:t> waste, </a:t>
            </a:r>
            <a:r>
              <a:rPr lang="nl-NL" sz="3200" dirty="0" err="1"/>
              <a:t>preferably</a:t>
            </a:r>
            <a:r>
              <a:rPr lang="nl-NL" sz="3200" dirty="0"/>
              <a:t> </a:t>
            </a:r>
            <a:r>
              <a:rPr lang="nl-NL" sz="3200" dirty="0" err="1"/>
              <a:t>applications</a:t>
            </a:r>
            <a:r>
              <a:rPr lang="nl-NL" sz="3200" dirty="0"/>
              <a:t> </a:t>
            </a:r>
            <a:r>
              <a:rPr lang="nl-NL" sz="3200" dirty="0" err="1"/>
              <a:t>that</a:t>
            </a:r>
            <a:r>
              <a:rPr lang="nl-NL" sz="3200" dirty="0"/>
              <a:t> </a:t>
            </a:r>
            <a:r>
              <a:rPr lang="nl-NL" sz="3200" dirty="0" err="1"/>
              <a:t>ensure</a:t>
            </a:r>
            <a:r>
              <a:rPr lang="nl-NL" sz="3200" dirty="0"/>
              <a:t> longterm carbon storage (e.g. G-</a:t>
            </a:r>
            <a:r>
              <a:rPr lang="nl-NL" sz="3200" dirty="0" err="1"/>
              <a:t>blocks</a:t>
            </a:r>
            <a:r>
              <a:rPr lang="nl-NL" sz="3200" dirty="0"/>
              <a:t>, </a:t>
            </a:r>
            <a:r>
              <a:rPr lang="nl-NL" sz="3200" dirty="0" err="1"/>
              <a:t>chemical</a:t>
            </a:r>
            <a:r>
              <a:rPr lang="nl-NL" sz="3200" dirty="0"/>
              <a:t> recycling)</a:t>
            </a:r>
          </a:p>
          <a:p>
            <a:pPr marL="457200" indent="-457200">
              <a:lnSpc>
                <a:spcPct val="200000"/>
              </a:lnSpc>
              <a:spcBef>
                <a:spcPts val="600"/>
              </a:spcBef>
              <a:spcAft>
                <a:spcPts val="1200"/>
              </a:spcAft>
              <a:buFont typeface="Wingdings" panose="05000000000000000000" pitchFamily="2" charset="2"/>
              <a:buChar char="q"/>
            </a:pPr>
            <a:r>
              <a:rPr lang="nl-NL" sz="3200" u="sng" dirty="0" err="1"/>
              <a:t>By</a:t>
            </a:r>
            <a:r>
              <a:rPr lang="nl-NL" sz="3200" u="sng" dirty="0"/>
              <a:t> 2030</a:t>
            </a:r>
            <a:r>
              <a:rPr lang="nl-NL" sz="3200" dirty="0"/>
              <a:t>: </a:t>
            </a:r>
            <a:r>
              <a:rPr lang="nl-NL" sz="3200" dirty="0" err="1"/>
              <a:t>an</a:t>
            </a:r>
            <a:r>
              <a:rPr lang="nl-NL" sz="3200" dirty="0"/>
              <a:t> </a:t>
            </a:r>
            <a:r>
              <a:rPr lang="nl-NL" sz="3200" dirty="0" err="1"/>
              <a:t>additional</a:t>
            </a:r>
            <a:r>
              <a:rPr lang="nl-NL" sz="3200" dirty="0"/>
              <a:t> 50% of </a:t>
            </a:r>
            <a:r>
              <a:rPr lang="nl-NL" sz="3200" dirty="0" err="1"/>
              <a:t>recyclable</a:t>
            </a:r>
            <a:r>
              <a:rPr lang="nl-NL" sz="3200" dirty="0"/>
              <a:t> </a:t>
            </a:r>
            <a:r>
              <a:rPr lang="nl-NL" sz="3200" dirty="0" err="1"/>
              <a:t>wood</a:t>
            </a:r>
            <a:r>
              <a:rPr lang="nl-NL" sz="3200" dirty="0"/>
              <a:t> </a:t>
            </a:r>
            <a:r>
              <a:rPr lang="nl-NL" sz="3200" dirty="0" err="1"/>
              <a:t>material</a:t>
            </a:r>
            <a:r>
              <a:rPr lang="nl-NL" sz="3200" dirty="0"/>
              <a:t> is </a:t>
            </a:r>
            <a:r>
              <a:rPr lang="nl-NL" sz="3200" dirty="0" err="1"/>
              <a:t>actually</a:t>
            </a:r>
            <a:r>
              <a:rPr lang="nl-NL" sz="3200" dirty="0"/>
              <a:t> </a:t>
            </a:r>
            <a:r>
              <a:rPr lang="nl-NL" sz="3200" dirty="0" err="1"/>
              <a:t>recycled</a:t>
            </a:r>
            <a:endParaRPr lang="nl-NL" sz="3200" dirty="0"/>
          </a:p>
          <a:p>
            <a:pPr marL="457200" indent="-457200">
              <a:spcBef>
                <a:spcPts val="600"/>
              </a:spcBef>
              <a:spcAft>
                <a:spcPts val="1200"/>
              </a:spcAft>
              <a:buFont typeface="Wingdings" panose="05000000000000000000" pitchFamily="2" charset="2"/>
              <a:buChar char="q"/>
            </a:pPr>
            <a:endParaRPr lang="nl-NL" sz="3200" dirty="0"/>
          </a:p>
        </p:txBody>
      </p:sp>
      <p:grpSp>
        <p:nvGrpSpPr>
          <p:cNvPr id="10" name="Groep 9">
            <a:extLst>
              <a:ext uri="{FF2B5EF4-FFF2-40B4-BE49-F238E27FC236}">
                <a16:creationId xmlns:a16="http://schemas.microsoft.com/office/drawing/2014/main" id="{AE0F9463-2E65-4D38-B149-3D1B52077307}"/>
              </a:ext>
            </a:extLst>
          </p:cNvPr>
          <p:cNvGrpSpPr/>
          <p:nvPr/>
        </p:nvGrpSpPr>
        <p:grpSpPr>
          <a:xfrm>
            <a:off x="14774551" y="540594"/>
            <a:ext cx="3261360" cy="3111698"/>
            <a:chOff x="11346688" y="3468602"/>
            <a:chExt cx="5232133" cy="5579607"/>
          </a:xfrm>
        </p:grpSpPr>
        <p:pic>
          <p:nvPicPr>
            <p:cNvPr id="11" name="Afbeelding 10">
              <a:extLst>
                <a:ext uri="{FF2B5EF4-FFF2-40B4-BE49-F238E27FC236}">
                  <a16:creationId xmlns:a16="http://schemas.microsoft.com/office/drawing/2014/main" id="{2EA92E99-365B-4F88-9186-265AA7425184}"/>
                </a:ext>
              </a:extLst>
            </p:cNvPr>
            <p:cNvPicPr>
              <a:picLocks noChangeAspect="1"/>
            </p:cNvPicPr>
            <p:nvPr/>
          </p:nvPicPr>
          <p:blipFill rotWithShape="1">
            <a:blip r:embed="rId3">
              <a:extLst>
                <a:ext uri="{28A0092B-C50C-407E-A947-70E740481C1C}">
                  <a14:useLocalDpi xmlns:a14="http://schemas.microsoft.com/office/drawing/2010/main" val="0"/>
                </a:ext>
              </a:extLst>
            </a:blip>
            <a:srcRect l="58718"/>
            <a:stretch/>
          </p:blipFill>
          <p:spPr>
            <a:xfrm>
              <a:off x="14020800" y="3468602"/>
              <a:ext cx="2558021" cy="5579607"/>
            </a:xfrm>
            <a:prstGeom prst="rect">
              <a:avLst/>
            </a:prstGeom>
          </p:spPr>
        </p:pic>
        <p:sp>
          <p:nvSpPr>
            <p:cNvPr id="12" name="Pijl: rechts 11">
              <a:extLst>
                <a:ext uri="{FF2B5EF4-FFF2-40B4-BE49-F238E27FC236}">
                  <a16:creationId xmlns:a16="http://schemas.microsoft.com/office/drawing/2014/main" id="{D4A8260C-7DDB-4031-AC4D-0594C390B0C5}"/>
                </a:ext>
              </a:extLst>
            </p:cNvPr>
            <p:cNvSpPr/>
            <p:nvPr/>
          </p:nvSpPr>
          <p:spPr>
            <a:xfrm>
              <a:off x="11346688" y="6133783"/>
              <a:ext cx="1524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1769842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485D94A-2D4A-4052-871D-7BF44BA17E35}"/>
              </a:ext>
            </a:extLst>
          </p:cNvPr>
          <p:cNvSpPr>
            <a:spLocks noGrp="1"/>
          </p:cNvSpPr>
          <p:nvPr>
            <p:ph type="title"/>
          </p:nvPr>
        </p:nvSpPr>
        <p:spPr>
          <a:xfrm>
            <a:off x="1028702" y="741859"/>
            <a:ext cx="16154400" cy="1143000"/>
          </a:xfrm>
        </p:spPr>
        <p:txBody>
          <a:bodyPr/>
          <a:lstStyle/>
          <a:p>
            <a:pPr algn="l"/>
            <a:r>
              <a:rPr lang="en-US" b="1" dirty="0">
                <a:solidFill>
                  <a:srgbClr val="26BF93"/>
                </a:solidFill>
              </a:rPr>
              <a:t>Some remarks &amp; questions:</a:t>
            </a:r>
          </a:p>
        </p:txBody>
      </p:sp>
      <p:pic>
        <p:nvPicPr>
          <p:cNvPr id="3" name="Picture 9">
            <a:extLst>
              <a:ext uri="{FF2B5EF4-FFF2-40B4-BE49-F238E27FC236}">
                <a16:creationId xmlns:a16="http://schemas.microsoft.com/office/drawing/2014/main" id="{2A12B1E2-71D6-464E-A1A6-04F3E90ABF50}"/>
              </a:ext>
            </a:extLst>
          </p:cNvPr>
          <p:cNvPicPr>
            <a:picLocks noChangeAspect="1"/>
          </p:cNvPicPr>
          <p:nvPr/>
        </p:nvPicPr>
        <p:blipFill>
          <a:blip r:embed="rId2"/>
          <a:srcRect/>
          <a:stretch>
            <a:fillRect/>
          </a:stretch>
        </p:blipFill>
        <p:spPr>
          <a:xfrm>
            <a:off x="10972800" y="9327093"/>
            <a:ext cx="7028400" cy="685269"/>
          </a:xfrm>
          <a:prstGeom prst="rect">
            <a:avLst/>
          </a:prstGeom>
        </p:spPr>
      </p:pic>
      <p:sp>
        <p:nvSpPr>
          <p:cNvPr id="5" name="Rechthoek 4">
            <a:extLst>
              <a:ext uri="{FF2B5EF4-FFF2-40B4-BE49-F238E27FC236}">
                <a16:creationId xmlns:a16="http://schemas.microsoft.com/office/drawing/2014/main" id="{44312C7A-27CF-48D7-8495-3171EB1A34D7}"/>
              </a:ext>
            </a:extLst>
          </p:cNvPr>
          <p:cNvSpPr/>
          <p:nvPr/>
        </p:nvSpPr>
        <p:spPr>
          <a:xfrm>
            <a:off x="1198322" y="2247900"/>
            <a:ext cx="16782000" cy="1384995"/>
          </a:xfrm>
          <a:prstGeom prst="rect">
            <a:avLst/>
          </a:prstGeom>
          <a:ln>
            <a:noFill/>
          </a:ln>
        </p:spPr>
        <p:txBody>
          <a:bodyPr wrap="square">
            <a:spAutoFit/>
          </a:bodyPr>
          <a:lstStyle/>
          <a:p>
            <a:pPr marL="571500" indent="-571500">
              <a:spcBef>
                <a:spcPts val="1200"/>
              </a:spcBef>
              <a:spcAft>
                <a:spcPts val="1200"/>
              </a:spcAft>
              <a:buFont typeface="Wingdings" panose="05000000000000000000" pitchFamily="2" charset="2"/>
              <a:buChar char="q"/>
            </a:pPr>
            <a:r>
              <a:rPr lang="en-US" sz="3200" dirty="0"/>
              <a:t>Prices of solid wood are rising </a:t>
            </a:r>
            <a:r>
              <a:rPr lang="en-US" sz="3200" dirty="0">
                <a:sym typeface="Wingdings" panose="05000000000000000000" pitchFamily="2" charset="2"/>
              </a:rPr>
              <a:t> will stimulate reuse and innovation/investments to achieve this</a:t>
            </a:r>
            <a:endParaRPr lang="en-US" sz="3200" dirty="0"/>
          </a:p>
          <a:p>
            <a:pPr marL="571500" indent="-571500">
              <a:spcBef>
                <a:spcPts val="1200"/>
              </a:spcBef>
              <a:spcAft>
                <a:spcPts val="1200"/>
              </a:spcAft>
              <a:buFont typeface="Wingdings" panose="05000000000000000000" pitchFamily="2" charset="2"/>
              <a:buChar char="q"/>
            </a:pPr>
            <a:r>
              <a:rPr lang="en-US" sz="3200" dirty="0"/>
              <a:t>Building with wood is on the rise </a:t>
            </a:r>
            <a:r>
              <a:rPr lang="en-US" sz="3200" dirty="0">
                <a:sym typeface="Wingdings" panose="05000000000000000000" pitchFamily="2" charset="2"/>
              </a:rPr>
              <a:t> positive impact towards long-term carbon capture</a:t>
            </a:r>
          </a:p>
        </p:txBody>
      </p:sp>
      <p:grpSp>
        <p:nvGrpSpPr>
          <p:cNvPr id="11" name="Groep 10">
            <a:extLst>
              <a:ext uri="{FF2B5EF4-FFF2-40B4-BE49-F238E27FC236}">
                <a16:creationId xmlns:a16="http://schemas.microsoft.com/office/drawing/2014/main" id="{AD4A91A1-DAB9-407C-927A-428095069F27}"/>
              </a:ext>
            </a:extLst>
          </p:cNvPr>
          <p:cNvGrpSpPr/>
          <p:nvPr/>
        </p:nvGrpSpPr>
        <p:grpSpPr>
          <a:xfrm>
            <a:off x="1198322" y="4592003"/>
            <a:ext cx="17089679" cy="4117377"/>
            <a:chOff x="1198322" y="4592003"/>
            <a:chExt cx="17089679" cy="4117377"/>
          </a:xfrm>
        </p:grpSpPr>
        <p:pic>
          <p:nvPicPr>
            <p:cNvPr id="8" name="Afbeelding 7" descr="Afbeelding met lucht, buiten, gebouw, rots&#10;&#10;Automatisch gegenereerde beschrijving">
              <a:extLst>
                <a:ext uri="{FF2B5EF4-FFF2-40B4-BE49-F238E27FC236}">
                  <a16:creationId xmlns:a16="http://schemas.microsoft.com/office/drawing/2014/main" id="{6A0E62B6-DDAA-4F60-8193-28C81537B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7765" y="4719273"/>
              <a:ext cx="5970236" cy="3990107"/>
            </a:xfrm>
            <a:prstGeom prst="rect">
              <a:avLst/>
            </a:prstGeom>
          </p:spPr>
        </p:pic>
        <p:sp>
          <p:nvSpPr>
            <p:cNvPr id="9" name="Rechthoek 8">
              <a:extLst>
                <a:ext uri="{FF2B5EF4-FFF2-40B4-BE49-F238E27FC236}">
                  <a16:creationId xmlns:a16="http://schemas.microsoft.com/office/drawing/2014/main" id="{5038BA18-A50E-4A1A-B99D-F1C1669F036E}"/>
                </a:ext>
              </a:extLst>
            </p:cNvPr>
            <p:cNvSpPr/>
            <p:nvPr/>
          </p:nvSpPr>
          <p:spPr>
            <a:xfrm>
              <a:off x="1198322" y="4592003"/>
              <a:ext cx="11119443" cy="1569660"/>
            </a:xfrm>
            <a:prstGeom prst="rect">
              <a:avLst/>
            </a:prstGeom>
          </p:spPr>
          <p:txBody>
            <a:bodyPr wrap="square">
              <a:spAutoFit/>
            </a:bodyPr>
            <a:lstStyle/>
            <a:p>
              <a:pPr marL="571500" indent="-571500">
                <a:spcBef>
                  <a:spcPts val="1200"/>
                </a:spcBef>
                <a:spcAft>
                  <a:spcPts val="1200"/>
                </a:spcAft>
                <a:buFont typeface="Wingdings" panose="05000000000000000000" pitchFamily="2" charset="2"/>
                <a:buChar char="q"/>
              </a:pPr>
              <a:r>
                <a:rPr lang="en-US" sz="3200" dirty="0"/>
                <a:t>To reach their renewable energy goals many governments (including NL, BE, DE) have invested in more biomass plants to expand their capacity to burn biomass for renewable energy.</a:t>
              </a:r>
            </a:p>
          </p:txBody>
        </p:sp>
      </p:grpSp>
      <p:grpSp>
        <p:nvGrpSpPr>
          <p:cNvPr id="12" name="Groep 11">
            <a:extLst>
              <a:ext uri="{FF2B5EF4-FFF2-40B4-BE49-F238E27FC236}">
                <a16:creationId xmlns:a16="http://schemas.microsoft.com/office/drawing/2014/main" id="{B5C5FD6D-C0F4-46F9-8CED-364F1CC0888B}"/>
              </a:ext>
            </a:extLst>
          </p:cNvPr>
          <p:cNvGrpSpPr/>
          <p:nvPr/>
        </p:nvGrpSpPr>
        <p:grpSpPr>
          <a:xfrm>
            <a:off x="3886200" y="6836703"/>
            <a:ext cx="6598920" cy="3200880"/>
            <a:chOff x="3886200" y="6836703"/>
            <a:chExt cx="6598920" cy="3200880"/>
          </a:xfrm>
        </p:grpSpPr>
        <p:sp>
          <p:nvSpPr>
            <p:cNvPr id="6" name="Rechthoek 5">
              <a:extLst>
                <a:ext uri="{FF2B5EF4-FFF2-40B4-BE49-F238E27FC236}">
                  <a16:creationId xmlns:a16="http://schemas.microsoft.com/office/drawing/2014/main" id="{ACEA72E3-E1EC-42E3-B473-B3541206D612}"/>
                </a:ext>
              </a:extLst>
            </p:cNvPr>
            <p:cNvSpPr/>
            <p:nvPr/>
          </p:nvSpPr>
          <p:spPr>
            <a:xfrm>
              <a:off x="3886200" y="7744648"/>
              <a:ext cx="6598920" cy="2292935"/>
            </a:xfrm>
            <a:prstGeom prst="rect">
              <a:avLst/>
            </a:prstGeom>
          </p:spPr>
          <p:txBody>
            <a:bodyPr wrap="square">
              <a:spAutoFit/>
            </a:bodyPr>
            <a:lstStyle/>
            <a:p>
              <a:pPr marL="457200" indent="-457200" algn="ctr">
                <a:spcBef>
                  <a:spcPts val="600"/>
                </a:spcBef>
                <a:spcAft>
                  <a:spcPts val="1200"/>
                </a:spcAft>
                <a:buFont typeface="Wingdings" panose="05000000000000000000" pitchFamily="2" charset="2"/>
                <a:buChar char="q"/>
              </a:pPr>
              <a:endParaRPr lang="nl-NL" sz="3200" dirty="0"/>
            </a:p>
            <a:p>
              <a:pPr algn="ctr">
                <a:spcBef>
                  <a:spcPts val="600"/>
                </a:spcBef>
                <a:spcAft>
                  <a:spcPts val="1200"/>
                </a:spcAft>
              </a:pPr>
              <a:r>
                <a:rPr lang="nl-NL" sz="3200" dirty="0" err="1"/>
                <a:t>What</a:t>
              </a:r>
              <a:r>
                <a:rPr lang="nl-NL" sz="3200" dirty="0"/>
                <a:t> impact </a:t>
              </a:r>
              <a:r>
                <a:rPr lang="nl-NL" sz="3200" dirty="0" err="1"/>
                <a:t>will</a:t>
              </a:r>
              <a:r>
                <a:rPr lang="nl-NL" sz="3200" dirty="0"/>
                <a:t> </a:t>
              </a:r>
              <a:r>
                <a:rPr lang="nl-NL" sz="3200" dirty="0" err="1"/>
                <a:t>this</a:t>
              </a:r>
              <a:r>
                <a:rPr lang="nl-NL" sz="3200" dirty="0"/>
                <a:t> have on </a:t>
              </a:r>
              <a:r>
                <a:rPr lang="nl-NL" sz="3200" dirty="0" err="1"/>
                <a:t>the</a:t>
              </a:r>
              <a:r>
                <a:rPr lang="nl-NL" sz="3200" dirty="0"/>
                <a:t> sector </a:t>
              </a:r>
              <a:r>
                <a:rPr lang="nl-NL" sz="3200" dirty="0" err="1"/>
                <a:t>and</a:t>
              </a:r>
              <a:r>
                <a:rPr lang="nl-NL" sz="3200" dirty="0"/>
                <a:t> on </a:t>
              </a:r>
              <a:r>
                <a:rPr lang="nl-NL" sz="3200" dirty="0" err="1"/>
                <a:t>wood</a:t>
              </a:r>
              <a:r>
                <a:rPr lang="nl-NL" sz="3200" dirty="0"/>
                <a:t> waste </a:t>
              </a:r>
              <a:r>
                <a:rPr lang="nl-NL" sz="3200" dirty="0" err="1"/>
                <a:t>supply</a:t>
              </a:r>
              <a:r>
                <a:rPr lang="nl-NL" sz="3200" dirty="0"/>
                <a:t>/</a:t>
              </a:r>
              <a:r>
                <a:rPr lang="nl-NL" sz="3200" dirty="0" err="1"/>
                <a:t>demand</a:t>
              </a:r>
              <a:r>
                <a:rPr lang="nl-NL" sz="3200" dirty="0"/>
                <a:t> ?</a:t>
              </a:r>
              <a:endParaRPr lang="en-US" sz="3200" dirty="0"/>
            </a:p>
          </p:txBody>
        </p:sp>
        <p:sp>
          <p:nvSpPr>
            <p:cNvPr id="10" name="Pijl: omlaag 9">
              <a:extLst>
                <a:ext uri="{FF2B5EF4-FFF2-40B4-BE49-F238E27FC236}">
                  <a16:creationId xmlns:a16="http://schemas.microsoft.com/office/drawing/2014/main" id="{DDEE5BE7-8CEB-4278-B419-8D9E392F58DD}"/>
                </a:ext>
              </a:extLst>
            </p:cNvPr>
            <p:cNvSpPr/>
            <p:nvPr/>
          </p:nvSpPr>
          <p:spPr>
            <a:xfrm>
              <a:off x="6477000" y="6836703"/>
              <a:ext cx="1371600" cy="1384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330989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485D94A-2D4A-4052-871D-7BF44BA17E35}"/>
              </a:ext>
            </a:extLst>
          </p:cNvPr>
          <p:cNvSpPr>
            <a:spLocks noGrp="1"/>
          </p:cNvSpPr>
          <p:nvPr>
            <p:ph type="title"/>
          </p:nvPr>
        </p:nvSpPr>
        <p:spPr>
          <a:xfrm>
            <a:off x="1028702" y="741859"/>
            <a:ext cx="16154400" cy="1143000"/>
          </a:xfrm>
        </p:spPr>
        <p:txBody>
          <a:bodyPr/>
          <a:lstStyle/>
          <a:p>
            <a:pPr algn="l"/>
            <a:r>
              <a:rPr lang="en-US" b="1" dirty="0">
                <a:solidFill>
                  <a:srgbClr val="26BF93"/>
                </a:solidFill>
              </a:rPr>
              <a:t>Some remarks &amp; questions :</a:t>
            </a:r>
          </a:p>
        </p:txBody>
      </p:sp>
      <p:pic>
        <p:nvPicPr>
          <p:cNvPr id="10" name="Afbeelding 9">
            <a:extLst>
              <a:ext uri="{FF2B5EF4-FFF2-40B4-BE49-F238E27FC236}">
                <a16:creationId xmlns:a16="http://schemas.microsoft.com/office/drawing/2014/main" id="{3C77B20C-95B7-40FE-8BBD-1BAB8EEA35B8}"/>
              </a:ext>
            </a:extLst>
          </p:cNvPr>
          <p:cNvPicPr>
            <a:picLocks noChangeAspect="1"/>
          </p:cNvPicPr>
          <p:nvPr/>
        </p:nvPicPr>
        <p:blipFill rotWithShape="1">
          <a:blip r:embed="rId3"/>
          <a:srcRect t="8448"/>
          <a:stretch/>
        </p:blipFill>
        <p:spPr>
          <a:xfrm>
            <a:off x="9677400" y="1196469"/>
            <a:ext cx="8393507" cy="9090531"/>
          </a:xfrm>
          <a:prstGeom prst="rect">
            <a:avLst/>
          </a:prstGeom>
        </p:spPr>
      </p:pic>
      <p:sp>
        <p:nvSpPr>
          <p:cNvPr id="11" name="Rechthoek 10">
            <a:extLst>
              <a:ext uri="{FF2B5EF4-FFF2-40B4-BE49-F238E27FC236}">
                <a16:creationId xmlns:a16="http://schemas.microsoft.com/office/drawing/2014/main" id="{6B888329-153F-458E-9D46-C72A305B85A6}"/>
              </a:ext>
            </a:extLst>
          </p:cNvPr>
          <p:cNvSpPr/>
          <p:nvPr/>
        </p:nvSpPr>
        <p:spPr>
          <a:xfrm>
            <a:off x="9829796" y="185059"/>
            <a:ext cx="7429502" cy="830997"/>
          </a:xfrm>
          <a:prstGeom prst="rect">
            <a:avLst/>
          </a:prstGeom>
        </p:spPr>
        <p:txBody>
          <a:bodyPr wrap="square">
            <a:spAutoFit/>
          </a:bodyPr>
          <a:lstStyle/>
          <a:p>
            <a:pPr algn="ctr"/>
            <a:r>
              <a:rPr lang="en-US" sz="2400" b="1" dirty="0"/>
              <a:t>Prognosis of supply and demand of post-consumer wood waste in Flanders after 2020 (OVAM)</a:t>
            </a:r>
            <a:endParaRPr lang="nl-BE" sz="2400" b="1" dirty="0"/>
          </a:p>
        </p:txBody>
      </p:sp>
      <p:sp>
        <p:nvSpPr>
          <p:cNvPr id="7" name="Ovaal 6">
            <a:extLst>
              <a:ext uri="{FF2B5EF4-FFF2-40B4-BE49-F238E27FC236}">
                <a16:creationId xmlns:a16="http://schemas.microsoft.com/office/drawing/2014/main" id="{1254A8CF-A123-490A-9E03-9225D6B1A17B}"/>
              </a:ext>
            </a:extLst>
          </p:cNvPr>
          <p:cNvSpPr/>
          <p:nvPr/>
        </p:nvSpPr>
        <p:spPr>
          <a:xfrm>
            <a:off x="14467840" y="2913380"/>
            <a:ext cx="1066800" cy="4572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Ovaal 11">
            <a:extLst>
              <a:ext uri="{FF2B5EF4-FFF2-40B4-BE49-F238E27FC236}">
                <a16:creationId xmlns:a16="http://schemas.microsoft.com/office/drawing/2014/main" id="{64A5991F-5AF3-4CAF-BF73-0F2F98C2642B}"/>
              </a:ext>
            </a:extLst>
          </p:cNvPr>
          <p:cNvSpPr/>
          <p:nvPr/>
        </p:nvSpPr>
        <p:spPr>
          <a:xfrm>
            <a:off x="14249400" y="7048500"/>
            <a:ext cx="1285240" cy="4572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al 12">
            <a:extLst>
              <a:ext uri="{FF2B5EF4-FFF2-40B4-BE49-F238E27FC236}">
                <a16:creationId xmlns:a16="http://schemas.microsoft.com/office/drawing/2014/main" id="{97A75A23-315E-4AA6-93C2-0E19F61D614F}"/>
              </a:ext>
            </a:extLst>
          </p:cNvPr>
          <p:cNvSpPr/>
          <p:nvPr/>
        </p:nvSpPr>
        <p:spPr>
          <a:xfrm>
            <a:off x="14249400" y="7541210"/>
            <a:ext cx="1285240" cy="4572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Ovaal 13">
            <a:extLst>
              <a:ext uri="{FF2B5EF4-FFF2-40B4-BE49-F238E27FC236}">
                <a16:creationId xmlns:a16="http://schemas.microsoft.com/office/drawing/2014/main" id="{F07F7A87-6FBE-42A9-83DD-38B9924DF83C}"/>
              </a:ext>
            </a:extLst>
          </p:cNvPr>
          <p:cNvSpPr/>
          <p:nvPr/>
        </p:nvSpPr>
        <p:spPr>
          <a:xfrm>
            <a:off x="14269720" y="8780780"/>
            <a:ext cx="1285240" cy="4572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vaal 14">
            <a:extLst>
              <a:ext uri="{FF2B5EF4-FFF2-40B4-BE49-F238E27FC236}">
                <a16:creationId xmlns:a16="http://schemas.microsoft.com/office/drawing/2014/main" id="{9CD3440B-F273-4806-8EF6-802A58500988}"/>
              </a:ext>
            </a:extLst>
          </p:cNvPr>
          <p:cNvSpPr/>
          <p:nvPr/>
        </p:nvSpPr>
        <p:spPr>
          <a:xfrm>
            <a:off x="13929360" y="9212580"/>
            <a:ext cx="1752600"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ijl: links/rechts 15">
            <a:extLst>
              <a:ext uri="{FF2B5EF4-FFF2-40B4-BE49-F238E27FC236}">
                <a16:creationId xmlns:a16="http://schemas.microsoft.com/office/drawing/2014/main" id="{4DA639C1-63DA-4F60-84A6-6DD1092E9839}"/>
              </a:ext>
            </a:extLst>
          </p:cNvPr>
          <p:cNvSpPr/>
          <p:nvPr/>
        </p:nvSpPr>
        <p:spPr>
          <a:xfrm>
            <a:off x="8420774" y="9086850"/>
            <a:ext cx="4953000" cy="8001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hthoek 16">
            <a:extLst>
              <a:ext uri="{FF2B5EF4-FFF2-40B4-BE49-F238E27FC236}">
                <a16:creationId xmlns:a16="http://schemas.microsoft.com/office/drawing/2014/main" id="{FBEA7A41-4A72-4DF2-B8AB-E56499F2C806}"/>
              </a:ext>
            </a:extLst>
          </p:cNvPr>
          <p:cNvSpPr/>
          <p:nvPr/>
        </p:nvSpPr>
        <p:spPr>
          <a:xfrm>
            <a:off x="5018408" y="8943082"/>
            <a:ext cx="3124573" cy="1077218"/>
          </a:xfrm>
          <a:prstGeom prst="rect">
            <a:avLst/>
          </a:prstGeom>
          <a:ln>
            <a:solidFill>
              <a:srgbClr val="002060"/>
            </a:solidFill>
          </a:ln>
        </p:spPr>
        <p:txBody>
          <a:bodyPr wrap="none">
            <a:spAutoFit/>
          </a:bodyPr>
          <a:lstStyle/>
          <a:p>
            <a:pPr algn="ctr"/>
            <a:r>
              <a:rPr lang="en-US" sz="3200" b="1" dirty="0"/>
              <a:t>2015</a:t>
            </a:r>
            <a:br>
              <a:rPr lang="en-US" sz="3200" b="1" dirty="0"/>
            </a:br>
            <a:r>
              <a:rPr lang="en-US" sz="3200" b="1" dirty="0"/>
              <a:t>Supply &gt; demand</a:t>
            </a:r>
            <a:endParaRPr lang="nl-BE" sz="3200" b="1" dirty="0"/>
          </a:p>
        </p:txBody>
      </p:sp>
      <p:sp>
        <p:nvSpPr>
          <p:cNvPr id="19" name="Rechthoek 18">
            <a:extLst>
              <a:ext uri="{FF2B5EF4-FFF2-40B4-BE49-F238E27FC236}">
                <a16:creationId xmlns:a16="http://schemas.microsoft.com/office/drawing/2014/main" id="{9A03E9AA-B752-4746-B435-1C042310C22E}"/>
              </a:ext>
            </a:extLst>
          </p:cNvPr>
          <p:cNvSpPr/>
          <p:nvPr/>
        </p:nvSpPr>
        <p:spPr>
          <a:xfrm>
            <a:off x="1198322" y="2247900"/>
            <a:ext cx="8631474" cy="2185214"/>
          </a:xfrm>
          <a:prstGeom prst="rect">
            <a:avLst/>
          </a:prstGeom>
          <a:ln>
            <a:noFill/>
          </a:ln>
        </p:spPr>
        <p:txBody>
          <a:bodyPr wrap="square">
            <a:spAutoFit/>
          </a:bodyPr>
          <a:lstStyle/>
          <a:p>
            <a:pPr marL="571500" indent="-571500">
              <a:spcBef>
                <a:spcPts val="1200"/>
              </a:spcBef>
              <a:spcAft>
                <a:spcPts val="1200"/>
              </a:spcAft>
              <a:buFont typeface="Wingdings" panose="05000000000000000000" pitchFamily="2" charset="2"/>
              <a:buChar char="q"/>
            </a:pPr>
            <a:r>
              <a:rPr lang="en-US" sz="3200" b="1" dirty="0"/>
              <a:t>Biomass plants are heavily subsidized</a:t>
            </a:r>
          </a:p>
          <a:p>
            <a:pPr marL="571500" indent="-571500">
              <a:spcBef>
                <a:spcPts val="1200"/>
              </a:spcBef>
              <a:spcAft>
                <a:spcPts val="1200"/>
              </a:spcAft>
              <a:buFont typeface="Wingdings" panose="05000000000000000000" pitchFamily="2" charset="2"/>
              <a:buChar char="q"/>
            </a:pPr>
            <a:r>
              <a:rPr lang="en-US" sz="3200" dirty="0"/>
              <a:t>Demand &gt;&gt;&gt; supply</a:t>
            </a:r>
          </a:p>
          <a:p>
            <a:pPr marL="571500" indent="-571500">
              <a:spcBef>
                <a:spcPts val="1200"/>
              </a:spcBef>
              <a:spcAft>
                <a:spcPts val="1200"/>
              </a:spcAft>
              <a:buFont typeface="Wingdings" panose="05000000000000000000" pitchFamily="2" charset="2"/>
              <a:buChar char="q"/>
            </a:pPr>
            <a:endParaRPr lang="en-US" sz="3200" dirty="0">
              <a:sym typeface="Wingdings" panose="05000000000000000000" pitchFamily="2" charset="2"/>
            </a:endParaRPr>
          </a:p>
        </p:txBody>
      </p:sp>
      <p:grpSp>
        <p:nvGrpSpPr>
          <p:cNvPr id="25" name="Groep 24">
            <a:extLst>
              <a:ext uri="{FF2B5EF4-FFF2-40B4-BE49-F238E27FC236}">
                <a16:creationId xmlns:a16="http://schemas.microsoft.com/office/drawing/2014/main" id="{EF30626B-F538-4C36-8FA0-9138EC74B374}"/>
              </a:ext>
            </a:extLst>
          </p:cNvPr>
          <p:cNvGrpSpPr/>
          <p:nvPr/>
        </p:nvGrpSpPr>
        <p:grpSpPr>
          <a:xfrm>
            <a:off x="1028702" y="3848100"/>
            <a:ext cx="8267698" cy="6100435"/>
            <a:chOff x="1028702" y="3848100"/>
            <a:chExt cx="8267698" cy="6100435"/>
          </a:xfrm>
        </p:grpSpPr>
        <p:sp>
          <p:nvSpPr>
            <p:cNvPr id="21" name="Rechthoek 20">
              <a:extLst>
                <a:ext uri="{FF2B5EF4-FFF2-40B4-BE49-F238E27FC236}">
                  <a16:creationId xmlns:a16="http://schemas.microsoft.com/office/drawing/2014/main" id="{6B216E0D-3630-40A9-B37F-5A47E6EC6E8D}"/>
                </a:ext>
              </a:extLst>
            </p:cNvPr>
            <p:cNvSpPr/>
            <p:nvPr/>
          </p:nvSpPr>
          <p:spPr>
            <a:xfrm>
              <a:off x="1028702" y="4762500"/>
              <a:ext cx="8267698" cy="5186035"/>
            </a:xfrm>
            <a:prstGeom prst="rect">
              <a:avLst/>
            </a:prstGeom>
          </p:spPr>
          <p:txBody>
            <a:bodyPr wrap="square">
              <a:spAutoFit/>
            </a:bodyPr>
            <a:lstStyle/>
            <a:p>
              <a:pPr marL="457200" indent="-457200" algn="ctr">
                <a:spcBef>
                  <a:spcPts val="600"/>
                </a:spcBef>
                <a:spcAft>
                  <a:spcPts val="1200"/>
                </a:spcAft>
                <a:buFont typeface="Wingdings" panose="05000000000000000000" pitchFamily="2" charset="2"/>
                <a:buChar char="v"/>
              </a:pPr>
              <a:endParaRPr lang="nl-NL" sz="3200" dirty="0"/>
            </a:p>
            <a:p>
              <a:pPr marL="457200" indent="-457200" algn="ctr">
                <a:spcBef>
                  <a:spcPts val="600"/>
                </a:spcBef>
                <a:spcAft>
                  <a:spcPts val="1200"/>
                </a:spcAft>
                <a:buFont typeface="Wingdings" panose="05000000000000000000" pitchFamily="2" charset="2"/>
                <a:buChar char="v"/>
              </a:pPr>
              <a:r>
                <a:rPr lang="nl-NL" sz="3200" dirty="0" err="1"/>
                <a:t>Competition</a:t>
              </a:r>
              <a:r>
                <a:rPr lang="nl-NL" sz="3200" dirty="0"/>
                <a:t> </a:t>
              </a:r>
              <a:r>
                <a:rPr lang="nl-NL" sz="3200" dirty="0" err="1"/>
                <a:t>for</a:t>
              </a:r>
              <a:r>
                <a:rPr lang="nl-NL" sz="3200" dirty="0"/>
                <a:t> post-</a:t>
              </a:r>
              <a:r>
                <a:rPr lang="nl-NL" sz="3200" dirty="0" err="1"/>
                <a:t>consumer</a:t>
              </a:r>
              <a:r>
                <a:rPr lang="nl-NL" sz="3200" dirty="0"/>
                <a:t> </a:t>
              </a:r>
              <a:r>
                <a:rPr lang="nl-NL" sz="3200" dirty="0" err="1"/>
                <a:t>wood</a:t>
              </a:r>
              <a:r>
                <a:rPr lang="nl-NL" sz="3200" dirty="0"/>
                <a:t> waste</a:t>
              </a:r>
              <a:r>
                <a:rPr lang="nl-NL" sz="3200" b="1" dirty="0">
                  <a:solidFill>
                    <a:srgbClr val="FF0000"/>
                  </a:solidFill>
                </a:rPr>
                <a:t>?</a:t>
              </a:r>
            </a:p>
            <a:p>
              <a:pPr marL="457200" indent="-457200" algn="ctr">
                <a:spcBef>
                  <a:spcPts val="600"/>
                </a:spcBef>
                <a:spcAft>
                  <a:spcPts val="1200"/>
                </a:spcAft>
                <a:buFont typeface="Wingdings" panose="05000000000000000000" pitchFamily="2" charset="2"/>
                <a:buChar char="v"/>
              </a:pPr>
              <a:r>
                <a:rPr lang="nl-NL" sz="3200" dirty="0"/>
                <a:t>Undermine </a:t>
              </a:r>
              <a:r>
                <a:rPr lang="nl-NL" sz="3200" dirty="0" err="1"/>
                <a:t>efforts</a:t>
              </a:r>
              <a:r>
                <a:rPr lang="nl-NL" sz="3200" dirty="0"/>
                <a:t>/</a:t>
              </a:r>
              <a:r>
                <a:rPr lang="nl-NL" sz="3200" dirty="0" err="1"/>
                <a:t>investments</a:t>
              </a:r>
              <a:r>
                <a:rPr lang="nl-NL" sz="3200" dirty="0"/>
                <a:t> </a:t>
              </a:r>
              <a:r>
                <a:rPr lang="nl-NL" sz="3200" dirty="0" err="1"/>
                <a:t>to</a:t>
              </a:r>
              <a:r>
                <a:rPr lang="nl-NL" sz="3200" dirty="0"/>
                <a:t> </a:t>
              </a:r>
              <a:r>
                <a:rPr lang="nl-NL" sz="3200" dirty="0" err="1"/>
                <a:t>increase</a:t>
              </a:r>
              <a:r>
                <a:rPr lang="nl-NL" sz="3200" dirty="0"/>
                <a:t> </a:t>
              </a:r>
              <a:r>
                <a:rPr lang="nl-NL" sz="3200" dirty="0" err="1"/>
                <a:t>sorting</a:t>
              </a:r>
              <a:r>
                <a:rPr lang="nl-NL" sz="3200" dirty="0"/>
                <a:t> </a:t>
              </a:r>
              <a:r>
                <a:rPr lang="nl-NL" sz="3200" dirty="0" err="1"/>
                <a:t>towards</a:t>
              </a:r>
              <a:r>
                <a:rPr lang="nl-NL" sz="3200" dirty="0"/>
                <a:t> recycling</a:t>
              </a:r>
              <a:r>
                <a:rPr lang="nl-NL" sz="3200" b="1" dirty="0">
                  <a:solidFill>
                    <a:srgbClr val="FF0000"/>
                  </a:solidFill>
                </a:rPr>
                <a:t>?</a:t>
              </a:r>
            </a:p>
            <a:p>
              <a:pPr marL="457200" indent="-457200" algn="ctr">
                <a:spcBef>
                  <a:spcPts val="600"/>
                </a:spcBef>
                <a:spcAft>
                  <a:spcPts val="1200"/>
                </a:spcAft>
                <a:buFont typeface="Wingdings" panose="05000000000000000000" pitchFamily="2" charset="2"/>
                <a:buChar char="v"/>
              </a:pPr>
              <a:r>
                <a:rPr lang="nl-NL" sz="3200" dirty="0" err="1"/>
                <a:t>Pressure</a:t>
              </a:r>
              <a:r>
                <a:rPr lang="nl-NL" sz="3200" dirty="0"/>
                <a:t> on </a:t>
              </a:r>
              <a:r>
                <a:rPr lang="nl-NL" sz="3200" dirty="0" err="1"/>
                <a:t>innovation</a:t>
              </a:r>
              <a:r>
                <a:rPr lang="nl-NL" sz="3200" dirty="0"/>
                <a:t>/</a:t>
              </a:r>
              <a:r>
                <a:rPr lang="nl-NL" sz="3200" dirty="0" err="1"/>
                <a:t>investments</a:t>
              </a:r>
              <a:r>
                <a:rPr lang="nl-NL" sz="3200" dirty="0"/>
                <a:t> </a:t>
              </a:r>
              <a:r>
                <a:rPr lang="nl-NL" sz="3200" dirty="0" err="1"/>
                <a:t>towards</a:t>
              </a:r>
              <a:r>
                <a:rPr lang="nl-NL" sz="3200" dirty="0"/>
                <a:t> new (</a:t>
              </a:r>
              <a:r>
                <a:rPr lang="nl-NL" sz="3200" dirty="0" err="1"/>
                <a:t>chemical</a:t>
              </a:r>
              <a:r>
                <a:rPr lang="nl-NL" sz="3200" dirty="0"/>
                <a:t>) recycling </a:t>
              </a:r>
              <a:r>
                <a:rPr lang="nl-NL" sz="3200" dirty="0" err="1"/>
                <a:t>applications</a:t>
              </a:r>
              <a:r>
                <a:rPr lang="nl-NL" sz="3200" b="1" dirty="0">
                  <a:solidFill>
                    <a:srgbClr val="FF0000"/>
                  </a:solidFill>
                </a:rPr>
                <a:t>?</a:t>
              </a:r>
              <a:r>
                <a:rPr lang="nl-NL" sz="3200" dirty="0"/>
                <a:t> </a:t>
              </a:r>
            </a:p>
            <a:p>
              <a:pPr marL="457200" indent="-457200" algn="ctr">
                <a:spcBef>
                  <a:spcPts val="600"/>
                </a:spcBef>
                <a:spcAft>
                  <a:spcPts val="1200"/>
                </a:spcAft>
                <a:buFont typeface="Wingdings" panose="05000000000000000000" pitchFamily="2" charset="2"/>
                <a:buChar char="v"/>
              </a:pPr>
              <a:endParaRPr lang="nl-NL" sz="3200" dirty="0"/>
            </a:p>
            <a:p>
              <a:pPr marL="457200" indent="-457200" algn="ctr">
                <a:spcBef>
                  <a:spcPts val="600"/>
                </a:spcBef>
                <a:spcAft>
                  <a:spcPts val="1200"/>
                </a:spcAft>
                <a:buFont typeface="Wingdings" panose="05000000000000000000" pitchFamily="2" charset="2"/>
                <a:buChar char="v"/>
              </a:pPr>
              <a:endParaRPr lang="en-US" sz="3200" dirty="0"/>
            </a:p>
          </p:txBody>
        </p:sp>
        <p:grpSp>
          <p:nvGrpSpPr>
            <p:cNvPr id="24" name="Groep 23">
              <a:extLst>
                <a:ext uri="{FF2B5EF4-FFF2-40B4-BE49-F238E27FC236}">
                  <a16:creationId xmlns:a16="http://schemas.microsoft.com/office/drawing/2014/main" id="{3EB53222-6E3E-4912-B12F-C968EA286B77}"/>
                </a:ext>
              </a:extLst>
            </p:cNvPr>
            <p:cNvGrpSpPr/>
            <p:nvPr/>
          </p:nvGrpSpPr>
          <p:grpSpPr>
            <a:xfrm>
              <a:off x="4602481" y="3848100"/>
              <a:ext cx="1371600" cy="1569660"/>
              <a:chOff x="4602481" y="4340781"/>
              <a:chExt cx="1371600" cy="1569660"/>
            </a:xfrm>
          </p:grpSpPr>
          <p:sp>
            <p:nvSpPr>
              <p:cNvPr id="22" name="Pijl: omlaag 21">
                <a:extLst>
                  <a:ext uri="{FF2B5EF4-FFF2-40B4-BE49-F238E27FC236}">
                    <a16:creationId xmlns:a16="http://schemas.microsoft.com/office/drawing/2014/main" id="{34262255-32F4-4EFC-804E-3E09ED0B05A5}"/>
                  </a:ext>
                </a:extLst>
              </p:cNvPr>
              <p:cNvSpPr/>
              <p:nvPr/>
            </p:nvSpPr>
            <p:spPr>
              <a:xfrm>
                <a:off x="4602481" y="4433114"/>
                <a:ext cx="1371600" cy="1384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hthoek 22">
                <a:extLst>
                  <a:ext uri="{FF2B5EF4-FFF2-40B4-BE49-F238E27FC236}">
                    <a16:creationId xmlns:a16="http://schemas.microsoft.com/office/drawing/2014/main" id="{FFCF9D17-615E-4BE9-89EC-ECEFE5A3BC24}"/>
                  </a:ext>
                </a:extLst>
              </p:cNvPr>
              <p:cNvSpPr/>
              <p:nvPr/>
            </p:nvSpPr>
            <p:spPr>
              <a:xfrm>
                <a:off x="4907704" y="4340781"/>
                <a:ext cx="999355" cy="1569660"/>
              </a:xfrm>
              <a:prstGeom prst="rect">
                <a:avLst/>
              </a:prstGeom>
            </p:spPr>
            <p:txBody>
              <a:bodyPr wrap="square">
                <a:spAutoFit/>
              </a:bodyPr>
              <a:lstStyle/>
              <a:p>
                <a:r>
                  <a:rPr lang="nl-NL" sz="9600" b="1" dirty="0">
                    <a:solidFill>
                      <a:srgbClr val="FF0000"/>
                    </a:solidFill>
                  </a:rPr>
                  <a:t>?</a:t>
                </a:r>
                <a:endParaRPr lang="nl-BE" sz="9600" b="1" dirty="0">
                  <a:solidFill>
                    <a:srgbClr val="FF0000"/>
                  </a:solidFill>
                </a:endParaRPr>
              </a:p>
            </p:txBody>
          </p:sp>
        </p:grpSp>
      </p:grpSp>
    </p:spTree>
    <p:extLst>
      <p:ext uri="{BB962C8B-B14F-4D97-AF65-F5344CB8AC3E}">
        <p14:creationId xmlns:p14="http://schemas.microsoft.com/office/powerpoint/2010/main" val="370426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P spid="16" grpId="0" animBg="1"/>
      <p:bldP spid="17"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485D94A-2D4A-4052-871D-7BF44BA17E35}"/>
              </a:ext>
            </a:extLst>
          </p:cNvPr>
          <p:cNvSpPr>
            <a:spLocks noGrp="1"/>
          </p:cNvSpPr>
          <p:nvPr>
            <p:ph type="title"/>
          </p:nvPr>
        </p:nvSpPr>
        <p:spPr>
          <a:xfrm>
            <a:off x="1028702" y="741859"/>
            <a:ext cx="16154400" cy="1143000"/>
          </a:xfrm>
        </p:spPr>
        <p:txBody>
          <a:bodyPr/>
          <a:lstStyle/>
          <a:p>
            <a:pPr algn="l"/>
            <a:r>
              <a:rPr lang="en-US" b="1" dirty="0">
                <a:solidFill>
                  <a:srgbClr val="26BF93"/>
                </a:solidFill>
              </a:rPr>
              <a:t>Some remarks &amp; questions:</a:t>
            </a:r>
          </a:p>
        </p:txBody>
      </p:sp>
      <p:pic>
        <p:nvPicPr>
          <p:cNvPr id="3" name="Picture 9">
            <a:extLst>
              <a:ext uri="{FF2B5EF4-FFF2-40B4-BE49-F238E27FC236}">
                <a16:creationId xmlns:a16="http://schemas.microsoft.com/office/drawing/2014/main" id="{2A12B1E2-71D6-464E-A1A6-04F3E90ABF50}"/>
              </a:ext>
            </a:extLst>
          </p:cNvPr>
          <p:cNvPicPr>
            <a:picLocks noChangeAspect="1"/>
          </p:cNvPicPr>
          <p:nvPr/>
        </p:nvPicPr>
        <p:blipFill>
          <a:blip r:embed="rId2"/>
          <a:srcRect/>
          <a:stretch>
            <a:fillRect/>
          </a:stretch>
        </p:blipFill>
        <p:spPr>
          <a:xfrm>
            <a:off x="10972800" y="9327093"/>
            <a:ext cx="7028400" cy="685269"/>
          </a:xfrm>
          <a:prstGeom prst="rect">
            <a:avLst/>
          </a:prstGeom>
        </p:spPr>
      </p:pic>
      <p:pic>
        <p:nvPicPr>
          <p:cNvPr id="13" name="Afbeelding 12">
            <a:extLst>
              <a:ext uri="{FF2B5EF4-FFF2-40B4-BE49-F238E27FC236}">
                <a16:creationId xmlns:a16="http://schemas.microsoft.com/office/drawing/2014/main" id="{72421481-858D-4F83-890E-EAD82F8DA800}"/>
              </a:ext>
            </a:extLst>
          </p:cNvPr>
          <p:cNvPicPr>
            <a:picLocks noChangeAspect="1"/>
          </p:cNvPicPr>
          <p:nvPr/>
        </p:nvPicPr>
        <p:blipFill rotWithShape="1">
          <a:blip r:embed="rId3"/>
          <a:srcRect r="1012"/>
          <a:stretch/>
        </p:blipFill>
        <p:spPr>
          <a:xfrm>
            <a:off x="1104898" y="1846759"/>
            <a:ext cx="6713222" cy="7981154"/>
          </a:xfrm>
          <a:prstGeom prst="rect">
            <a:avLst/>
          </a:prstGeom>
        </p:spPr>
      </p:pic>
    </p:spTree>
    <p:extLst>
      <p:ext uri="{BB962C8B-B14F-4D97-AF65-F5344CB8AC3E}">
        <p14:creationId xmlns:p14="http://schemas.microsoft.com/office/powerpoint/2010/main" val="3122302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342900"/>
            <a:ext cx="16154400" cy="1143000"/>
          </a:xfrm>
        </p:spPr>
        <p:txBody>
          <a:bodyPr/>
          <a:lstStyle/>
          <a:p>
            <a:pPr algn="l"/>
            <a:r>
              <a:rPr lang="nl-BE" dirty="0">
                <a:solidFill>
                  <a:srgbClr val="26BF93"/>
                </a:solidFill>
              </a:rPr>
              <a:t>Want </a:t>
            </a:r>
            <a:r>
              <a:rPr lang="nl-BE" dirty="0" err="1">
                <a:solidFill>
                  <a:srgbClr val="26BF93"/>
                </a:solidFill>
              </a:rPr>
              <a:t>to</a:t>
            </a:r>
            <a:r>
              <a:rPr lang="nl-BE" dirty="0">
                <a:solidFill>
                  <a:srgbClr val="26BF93"/>
                </a:solidFill>
              </a:rPr>
              <a:t> </a:t>
            </a:r>
            <a:r>
              <a:rPr lang="nl-BE" dirty="0" err="1">
                <a:solidFill>
                  <a:srgbClr val="26BF93"/>
                </a:solidFill>
              </a:rPr>
              <a:t>know</a:t>
            </a:r>
            <a:r>
              <a:rPr lang="nl-BE" dirty="0">
                <a:solidFill>
                  <a:srgbClr val="26BF93"/>
                </a:solidFill>
              </a:rPr>
              <a:t> more? Want </a:t>
            </a:r>
            <a:r>
              <a:rPr lang="nl-BE" dirty="0" err="1">
                <a:solidFill>
                  <a:srgbClr val="26BF93"/>
                </a:solidFill>
              </a:rPr>
              <a:t>to</a:t>
            </a:r>
            <a:r>
              <a:rPr lang="nl-BE" dirty="0">
                <a:solidFill>
                  <a:srgbClr val="26BF93"/>
                </a:solidFill>
              </a:rPr>
              <a:t> get </a:t>
            </a:r>
            <a:r>
              <a:rPr lang="nl-BE" dirty="0" err="1">
                <a:solidFill>
                  <a:srgbClr val="26BF93"/>
                </a:solidFill>
              </a:rPr>
              <a:t>inspired</a:t>
            </a:r>
            <a:r>
              <a:rPr lang="nl-BE" dirty="0">
                <a:solidFill>
                  <a:srgbClr val="26BF93"/>
                </a:solidFill>
              </a:rPr>
              <a:t>? </a:t>
            </a:r>
          </a:p>
        </p:txBody>
      </p:sp>
      <p:sp>
        <p:nvSpPr>
          <p:cNvPr id="5" name="Tekstvak 4">
            <a:extLst>
              <a:ext uri="{FF2B5EF4-FFF2-40B4-BE49-F238E27FC236}">
                <a16:creationId xmlns:a16="http://schemas.microsoft.com/office/drawing/2014/main" id="{4FDE0629-5249-4DFF-940A-266564D189BE}"/>
              </a:ext>
            </a:extLst>
          </p:cNvPr>
          <p:cNvSpPr txBox="1"/>
          <p:nvPr/>
        </p:nvSpPr>
        <p:spPr>
          <a:xfrm>
            <a:off x="1043942" y="1562100"/>
            <a:ext cx="16154400" cy="7879080"/>
          </a:xfrm>
          <a:prstGeom prst="rect">
            <a:avLst/>
          </a:prstGeom>
          <a:noFill/>
        </p:spPr>
        <p:txBody>
          <a:bodyPr wrap="square" rtlCol="0">
            <a:spAutoFit/>
          </a:bodyPr>
          <a:lstStyle/>
          <a:p>
            <a:pPr lvl="0" algn="just" fontAlgn="base">
              <a:spcBef>
                <a:spcPts val="600"/>
              </a:spcBef>
              <a:spcAft>
                <a:spcPts val="1200"/>
              </a:spcAft>
            </a:pPr>
            <a:r>
              <a:rPr lang="en-US" sz="2800" b="1" dirty="0">
                <a:solidFill>
                  <a:srgbClr val="26BF93"/>
                </a:solidFill>
              </a:rPr>
              <a:t>Inspiration – how to get started</a:t>
            </a:r>
          </a:p>
          <a:p>
            <a:pPr marL="342900" lvl="0" indent="-342900" algn="just" fontAlgn="base">
              <a:spcBef>
                <a:spcPts val="600"/>
              </a:spcBef>
              <a:spcAft>
                <a:spcPts val="1200"/>
              </a:spcAft>
              <a:buFont typeface="Wingdings" panose="05000000000000000000" pitchFamily="2" charset="2"/>
              <a:buChar char="q"/>
            </a:pPr>
            <a:r>
              <a:rPr lang="en-US" sz="2100" dirty="0"/>
              <a:t>Belgium: </a:t>
            </a:r>
            <a:r>
              <a:rPr lang="en-US" sz="2100" dirty="0" err="1"/>
              <a:t>Fedustria</a:t>
            </a:r>
            <a:r>
              <a:rPr lang="en-US" sz="2100" dirty="0"/>
              <a:t> (</a:t>
            </a:r>
            <a:r>
              <a:rPr lang="en-US" sz="2100" dirty="0">
                <a:hlinkClick r:id="rId2"/>
              </a:rPr>
              <a:t>https://www.fedustria.be/</a:t>
            </a:r>
            <a:r>
              <a:rPr lang="en-US" sz="2100" dirty="0"/>
              <a:t>); Wood.be (</a:t>
            </a:r>
            <a:r>
              <a:rPr lang="en-US" sz="2100" dirty="0">
                <a:hlinkClick r:id="rId3"/>
              </a:rPr>
              <a:t>https://www.wood.be/</a:t>
            </a:r>
            <a:r>
              <a:rPr lang="en-US" sz="2100" dirty="0"/>
              <a:t>); OVAM (</a:t>
            </a:r>
            <a:r>
              <a:rPr lang="en-US" sz="2100" dirty="0">
                <a:hlinkClick r:id="rId4"/>
              </a:rPr>
              <a:t>https://www.ovam.be/houtafval</a:t>
            </a:r>
            <a:r>
              <a:rPr lang="en-US" sz="2100" dirty="0"/>
              <a:t>); </a:t>
            </a:r>
            <a:r>
              <a:rPr lang="en-US" sz="2100" dirty="0" err="1"/>
              <a:t>woodfactory</a:t>
            </a:r>
            <a:r>
              <a:rPr lang="en-US" sz="2100" dirty="0"/>
              <a:t> (</a:t>
            </a:r>
            <a:r>
              <a:rPr lang="en-US" sz="2100" dirty="0">
                <a:hlinkClick r:id="rId5"/>
              </a:rPr>
              <a:t>https://www.woodfactory.be/</a:t>
            </a:r>
            <a:r>
              <a:rPr lang="en-US" sz="2100" dirty="0"/>
              <a:t>)</a:t>
            </a:r>
          </a:p>
          <a:p>
            <a:pPr marL="342900" lvl="0" indent="-342900" algn="just" fontAlgn="base">
              <a:spcBef>
                <a:spcPts val="600"/>
              </a:spcBef>
              <a:spcAft>
                <a:spcPts val="1200"/>
              </a:spcAft>
              <a:buFont typeface="Wingdings" panose="05000000000000000000" pitchFamily="2" charset="2"/>
              <a:buChar char="q"/>
            </a:pPr>
            <a:r>
              <a:rPr lang="en-US" sz="2100" dirty="0"/>
              <a:t>Netherlands: Centrum Hout (</a:t>
            </a:r>
            <a:r>
              <a:rPr lang="en-US" sz="2100" dirty="0">
                <a:hlinkClick r:id="rId6"/>
              </a:rPr>
              <a:t>https://www.centrumhout.nl/</a:t>
            </a:r>
            <a:r>
              <a:rPr lang="en-US" sz="2100" dirty="0"/>
              <a:t>); </a:t>
            </a:r>
            <a:r>
              <a:rPr lang="en-US" sz="2100" dirty="0">
                <a:hlinkClick r:id="rId7"/>
              </a:rPr>
              <a:t>http://www.bosenhoutcijfers.nl/bos-en-houtsector/de-sector/</a:t>
            </a:r>
            <a:endParaRPr lang="en-US" sz="2100" dirty="0"/>
          </a:p>
          <a:p>
            <a:pPr marL="342900" lvl="0" indent="-342900" algn="just" fontAlgn="base">
              <a:spcBef>
                <a:spcPts val="600"/>
              </a:spcBef>
              <a:spcAft>
                <a:spcPts val="1200"/>
              </a:spcAft>
              <a:buFont typeface="Wingdings" panose="05000000000000000000" pitchFamily="2" charset="2"/>
              <a:buChar char="q"/>
            </a:pPr>
            <a:r>
              <a:rPr lang="en-US" sz="2100" dirty="0"/>
              <a:t>EU: </a:t>
            </a:r>
            <a:r>
              <a:rPr lang="en-US" sz="2100" dirty="0">
                <a:hlinkClick r:id="rId8"/>
              </a:rPr>
              <a:t>European Woodworking Industry Confederation | CEI-</a:t>
            </a:r>
            <a:r>
              <a:rPr lang="en-US" sz="2100" dirty="0" err="1">
                <a:hlinkClick r:id="rId8"/>
              </a:rPr>
              <a:t>Bois</a:t>
            </a:r>
            <a:r>
              <a:rPr lang="en-US" sz="2100" dirty="0">
                <a:hlinkClick r:id="rId8"/>
              </a:rPr>
              <a:t> | Belgium</a:t>
            </a:r>
            <a:endParaRPr lang="en-US" sz="2100" dirty="0"/>
          </a:p>
          <a:p>
            <a:pPr lvl="0" algn="just" fontAlgn="base">
              <a:spcBef>
                <a:spcPts val="1200"/>
              </a:spcBef>
              <a:spcAft>
                <a:spcPts val="1200"/>
              </a:spcAft>
            </a:pPr>
            <a:r>
              <a:rPr lang="en-US" sz="2800" b="1" dirty="0">
                <a:solidFill>
                  <a:srgbClr val="26BF93"/>
                </a:solidFill>
              </a:rPr>
              <a:t>Literature – reports:</a:t>
            </a:r>
          </a:p>
          <a:p>
            <a:pPr marL="342900" lvl="0" indent="-342900" algn="just" fontAlgn="base">
              <a:spcBef>
                <a:spcPts val="600"/>
              </a:spcBef>
              <a:spcAft>
                <a:spcPts val="1200"/>
              </a:spcAft>
              <a:buFont typeface="Wingdings" panose="05000000000000000000" pitchFamily="2" charset="2"/>
              <a:buChar char="q"/>
            </a:pPr>
            <a:r>
              <a:rPr lang="nl-NL" sz="2100" dirty="0"/>
              <a:t>EU (2020), Mededeling “Een nieuw actieplan voor een circulaire economie -Voor een schoner en concurrerender Europa”, COM(2020) 98 </a:t>
            </a:r>
            <a:r>
              <a:rPr lang="nl-NL" sz="2100" dirty="0" err="1"/>
              <a:t>final</a:t>
            </a:r>
            <a:r>
              <a:rPr lang="nl-NL" sz="2100" dirty="0"/>
              <a:t>, Brussel, 11.3.2020.</a:t>
            </a:r>
          </a:p>
          <a:p>
            <a:pPr marL="342900" lvl="0" indent="-342900" algn="just" fontAlgn="base">
              <a:spcBef>
                <a:spcPts val="600"/>
              </a:spcBef>
              <a:spcAft>
                <a:spcPts val="1200"/>
              </a:spcAft>
              <a:buFont typeface="Wingdings" panose="05000000000000000000" pitchFamily="2" charset="2"/>
              <a:buChar char="q"/>
            </a:pPr>
            <a:r>
              <a:rPr lang="nl-NL" sz="2100" dirty="0"/>
              <a:t>EU Wood – Building </a:t>
            </a:r>
            <a:r>
              <a:rPr lang="nl-NL" sz="2100" dirty="0" err="1"/>
              <a:t>the</a:t>
            </a:r>
            <a:r>
              <a:rPr lang="nl-NL" sz="2100" dirty="0"/>
              <a:t> </a:t>
            </a:r>
            <a:r>
              <a:rPr lang="nl-NL" sz="2100" dirty="0" err="1"/>
              <a:t>Bioeconomy</a:t>
            </a:r>
            <a:r>
              <a:rPr lang="nl-NL" sz="2100" dirty="0"/>
              <a:t> (</a:t>
            </a:r>
            <a:r>
              <a:rPr lang="nl-BE" sz="2100" dirty="0">
                <a:hlinkClick r:id="rId9"/>
              </a:rPr>
              <a:t>https://issuu.com/fedustriapub/docs/wood-building-the-bioeconomy-final-version-22.10.2</a:t>
            </a:r>
            <a:r>
              <a:rPr lang="nl-BE" sz="2100" dirty="0"/>
              <a:t>)</a:t>
            </a:r>
          </a:p>
          <a:p>
            <a:pPr marL="342900" lvl="0" indent="-342900" algn="just" fontAlgn="base">
              <a:spcBef>
                <a:spcPts val="600"/>
              </a:spcBef>
              <a:spcAft>
                <a:spcPts val="1200"/>
              </a:spcAft>
              <a:buFont typeface="Wingdings" panose="05000000000000000000" pitchFamily="2" charset="2"/>
              <a:buChar char="q"/>
            </a:pPr>
            <a:r>
              <a:rPr lang="en-US" sz="2100" dirty="0"/>
              <a:t>VITO: </a:t>
            </a:r>
            <a:r>
              <a:rPr lang="en-US" sz="2100" dirty="0">
                <a:hlinkClick r:id="rId10"/>
              </a:rPr>
              <a:t>https://emis.vito.be/nl/bbt/publicaties/bbtbref-en-andere-publicaties/houtverwerkende-nijverheid</a:t>
            </a:r>
            <a:endParaRPr lang="en-US" sz="2100" dirty="0"/>
          </a:p>
          <a:p>
            <a:pPr marL="342900" lvl="0" indent="-342900" fontAlgn="base">
              <a:spcBef>
                <a:spcPts val="600"/>
              </a:spcBef>
              <a:spcAft>
                <a:spcPts val="1200"/>
              </a:spcAft>
              <a:buFont typeface="Wingdings" panose="05000000000000000000" pitchFamily="2" charset="2"/>
              <a:buChar char="q"/>
            </a:pPr>
            <a:r>
              <a:rPr lang="en-US" sz="2100" dirty="0"/>
              <a:t>OVAM reports: </a:t>
            </a:r>
            <a:r>
              <a:rPr lang="en-US" sz="2100" dirty="0">
                <a:hlinkClick r:id="rId11"/>
              </a:rPr>
              <a:t>https://www.ovam.be/sites/default/files/atoms/files/Actieplan%20voedselverlies%20en%20biomassa%28rest%29stromen%20circulair%202021-2025.pdf</a:t>
            </a:r>
            <a:r>
              <a:rPr lang="en-US" sz="2100" dirty="0"/>
              <a:t>; </a:t>
            </a:r>
            <a:r>
              <a:rPr lang="en-US" sz="2100" dirty="0">
                <a:hlinkClick r:id="rId12"/>
              </a:rPr>
              <a:t>https://www.ovam.be/sites/default/files/atoms/files/Voortgangsrapportage_actieplan_duurzaam_beheer_van_biomassareststromen_2015-2020.pdf</a:t>
            </a:r>
            <a:endParaRPr lang="en-US" sz="2100" dirty="0"/>
          </a:p>
          <a:p>
            <a:pPr marL="342900" lvl="0" indent="-342900" fontAlgn="base">
              <a:spcBef>
                <a:spcPts val="600"/>
              </a:spcBef>
              <a:spcAft>
                <a:spcPts val="1200"/>
              </a:spcAft>
              <a:buFont typeface="Wingdings" panose="05000000000000000000" pitchFamily="2" charset="2"/>
              <a:buChar char="q"/>
            </a:pPr>
            <a:r>
              <a:rPr lang="en-US" sz="2100" dirty="0"/>
              <a:t>Rijkswaterstaat (NL): </a:t>
            </a:r>
            <a:r>
              <a:rPr lang="en-US" sz="2100" dirty="0">
                <a:hlinkClick r:id="rId13"/>
              </a:rPr>
              <a:t>https://www.afvalcirculair.nl/onderwerpen/linkportaal/publicaties/downloads/downloads-diverse/hergebruik-recycling-afvalhout-plan-aanpak/</a:t>
            </a:r>
            <a:endParaRPr lang="nl-BE" sz="2100" dirty="0"/>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14"/>
          <a:srcRect/>
          <a:stretch>
            <a:fillRect/>
          </a:stretch>
        </p:blipFill>
        <p:spPr>
          <a:xfrm>
            <a:off x="11259600" y="9563631"/>
            <a:ext cx="7028400" cy="685269"/>
          </a:xfrm>
          <a:prstGeom prst="rect">
            <a:avLst/>
          </a:prstGeom>
        </p:spPr>
      </p:pic>
      <p:sp>
        <p:nvSpPr>
          <p:cNvPr id="6" name="Rechthoek 5">
            <a:extLst>
              <a:ext uri="{FF2B5EF4-FFF2-40B4-BE49-F238E27FC236}">
                <a16:creationId xmlns:a16="http://schemas.microsoft.com/office/drawing/2014/main" id="{6A3B5045-EE1F-4D79-9D1C-5909B4E3A846}"/>
              </a:ext>
            </a:extLst>
          </p:cNvPr>
          <p:cNvSpPr/>
          <p:nvPr/>
        </p:nvSpPr>
        <p:spPr>
          <a:xfrm>
            <a:off x="0" y="9715500"/>
            <a:ext cx="9712742" cy="400110"/>
          </a:xfrm>
          <a:prstGeom prst="rect">
            <a:avLst/>
          </a:prstGeom>
        </p:spPr>
        <p:txBody>
          <a:bodyPr wrap="square">
            <a:spAutoFit/>
          </a:bodyPr>
          <a:lstStyle/>
          <a:p>
            <a:pPr lvl="0">
              <a:defRPr/>
            </a:pPr>
            <a:r>
              <a:rPr lang="en-US" sz="2000" b="1" i="1" u="sng" dirty="0">
                <a:solidFill>
                  <a:srgbClr val="003469"/>
                </a:solidFill>
                <a:latin typeface="&amp;quot"/>
              </a:rPr>
              <a:t>Contact</a:t>
            </a:r>
            <a:r>
              <a:rPr lang="en-US" sz="2000" b="1" i="1" dirty="0">
                <a:solidFill>
                  <a:srgbClr val="003469"/>
                </a:solidFill>
                <a:latin typeface="&amp;quot"/>
              </a:rPr>
              <a:t>: Tom Janssen - Business Developer @UCLL; </a:t>
            </a:r>
            <a:r>
              <a:rPr lang="en-US" sz="2000" b="1" i="1" dirty="0">
                <a:solidFill>
                  <a:srgbClr val="003469"/>
                </a:solidFill>
                <a:latin typeface="&amp;quot"/>
                <a:hlinkClick r:id="rId15"/>
              </a:rPr>
              <a:t>Tom.Janssen@ucll.be</a:t>
            </a:r>
            <a:r>
              <a:rPr lang="en-US" sz="2000" b="1" i="1" dirty="0">
                <a:solidFill>
                  <a:srgbClr val="003469"/>
                </a:solidFill>
                <a:latin typeface="&amp;quot"/>
              </a:rPr>
              <a:t>; 0491/411 548</a:t>
            </a:r>
            <a:endParaRPr lang="nl-BE" sz="2000" i="1" dirty="0">
              <a:solidFill>
                <a:prstClr val="black"/>
              </a:solidFill>
            </a:endParaRPr>
          </a:p>
        </p:txBody>
      </p:sp>
    </p:spTree>
    <p:extLst>
      <p:ext uri="{BB962C8B-B14F-4D97-AF65-F5344CB8AC3E}">
        <p14:creationId xmlns:p14="http://schemas.microsoft.com/office/powerpoint/2010/main" val="3980523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9652D88-6C84-4D50-88B0-0CAD35879FF1}"/>
              </a:ext>
            </a:extLst>
          </p:cNvPr>
          <p:cNvPicPr>
            <a:picLocks noChangeAspect="1"/>
          </p:cNvPicPr>
          <p:nvPr/>
        </p:nvPicPr>
        <p:blipFill>
          <a:blip r:embed="rId2"/>
          <a:stretch>
            <a:fillRect/>
          </a:stretch>
        </p:blipFill>
        <p:spPr>
          <a:xfrm>
            <a:off x="228600" y="998782"/>
            <a:ext cx="17830800" cy="8716718"/>
          </a:xfrm>
          <a:prstGeom prst="rect">
            <a:avLst/>
          </a:prstGeom>
        </p:spPr>
      </p:pic>
      <p:sp>
        <p:nvSpPr>
          <p:cNvPr id="15" name="Titel 2">
            <a:extLst>
              <a:ext uri="{FF2B5EF4-FFF2-40B4-BE49-F238E27FC236}">
                <a16:creationId xmlns:a16="http://schemas.microsoft.com/office/drawing/2014/main" id="{D9A8ECDA-E215-4D5F-80D9-4BAD19190DFC}"/>
              </a:ext>
            </a:extLst>
          </p:cNvPr>
          <p:cNvSpPr>
            <a:spLocks noGrp="1"/>
          </p:cNvSpPr>
          <p:nvPr>
            <p:ph type="title"/>
          </p:nvPr>
        </p:nvSpPr>
        <p:spPr>
          <a:xfrm>
            <a:off x="213360" y="-68580"/>
            <a:ext cx="16154400" cy="1143000"/>
          </a:xfrm>
        </p:spPr>
        <p:txBody>
          <a:bodyPr/>
          <a:lstStyle/>
          <a:p>
            <a:pPr algn="l"/>
            <a:r>
              <a:rPr lang="en-US" b="1" dirty="0">
                <a:solidFill>
                  <a:srgbClr val="26BF93"/>
                </a:solidFill>
              </a:rPr>
              <a:t>Some inspirational examples from the Euregion:</a:t>
            </a:r>
          </a:p>
        </p:txBody>
      </p:sp>
    </p:spTree>
    <p:extLst>
      <p:ext uri="{BB962C8B-B14F-4D97-AF65-F5344CB8AC3E}">
        <p14:creationId xmlns:p14="http://schemas.microsoft.com/office/powerpoint/2010/main" val="319440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nl-BE" b="1" dirty="0">
                <a:solidFill>
                  <a:srgbClr val="26BF93"/>
                </a:solidFill>
              </a:rPr>
              <a:t>Wood</a:t>
            </a:r>
          </a:p>
        </p:txBody>
      </p:sp>
      <p:sp>
        <p:nvSpPr>
          <p:cNvPr id="4" name="Tijdelijke aanduiding voor inhoud 3">
            <a:extLst>
              <a:ext uri="{FF2B5EF4-FFF2-40B4-BE49-F238E27FC236}">
                <a16:creationId xmlns:a16="http://schemas.microsoft.com/office/drawing/2014/main" id="{FEE68861-37C0-45A8-8340-84280C006689}"/>
              </a:ext>
            </a:extLst>
          </p:cNvPr>
          <p:cNvSpPr>
            <a:spLocks noGrp="1"/>
          </p:cNvSpPr>
          <p:nvPr>
            <p:ph idx="1"/>
          </p:nvPr>
        </p:nvSpPr>
        <p:spPr/>
        <p:txBody>
          <a:bodyPr vert="horz" lIns="91440" tIns="45720" rIns="91440" bIns="45720" rtlCol="0" anchor="t">
            <a:normAutofit/>
          </a:bodyPr>
          <a:lstStyle/>
          <a:p>
            <a:pPr marL="0" indent="0">
              <a:buNone/>
            </a:pPr>
            <a:endParaRPr lang="nl-BE" dirty="0">
              <a:cs typeface="Calibri"/>
            </a:endParaRPr>
          </a:p>
          <a:p>
            <a:endParaRPr lang="nl-BE" dirty="0"/>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3"/>
          <a:srcRect/>
          <a:stretch>
            <a:fillRect/>
          </a:stretch>
        </p:blipFill>
        <p:spPr>
          <a:xfrm>
            <a:off x="10972800" y="9327093"/>
            <a:ext cx="7028400" cy="685269"/>
          </a:xfrm>
          <a:prstGeom prst="rect">
            <a:avLst/>
          </a:prstGeom>
        </p:spPr>
      </p:pic>
      <p:pic>
        <p:nvPicPr>
          <p:cNvPr id="16" name="Afbeelding 15" descr="Afbeelding met tekst, illustratie, schermafbeelding&#10;&#10;Automatisch gegenereerde beschrijving">
            <a:extLst>
              <a:ext uri="{FF2B5EF4-FFF2-40B4-BE49-F238E27FC236}">
                <a16:creationId xmlns:a16="http://schemas.microsoft.com/office/drawing/2014/main" id="{70EF0AA3-FFD4-417C-9F2B-4DB2A21CE620}"/>
              </a:ext>
            </a:extLst>
          </p:cNvPr>
          <p:cNvPicPr>
            <a:picLocks noChangeAspect="1"/>
          </p:cNvPicPr>
          <p:nvPr/>
        </p:nvPicPr>
        <p:blipFill rotWithShape="1">
          <a:blip r:embed="rId4">
            <a:extLst>
              <a:ext uri="{28A0092B-C50C-407E-A947-70E740481C1C}">
                <a14:useLocalDpi xmlns:a14="http://schemas.microsoft.com/office/drawing/2010/main" val="0"/>
              </a:ext>
            </a:extLst>
          </a:blip>
          <a:srcRect r="10354"/>
          <a:stretch/>
        </p:blipFill>
        <p:spPr>
          <a:xfrm>
            <a:off x="10883805" y="2880519"/>
            <a:ext cx="7206389" cy="4525962"/>
          </a:xfrm>
          <a:prstGeom prst="rect">
            <a:avLst/>
          </a:prstGeom>
        </p:spPr>
      </p:pic>
      <p:sp>
        <p:nvSpPr>
          <p:cNvPr id="23" name="Tekstvak 22">
            <a:extLst>
              <a:ext uri="{FF2B5EF4-FFF2-40B4-BE49-F238E27FC236}">
                <a16:creationId xmlns:a16="http://schemas.microsoft.com/office/drawing/2014/main" id="{CCE607B8-6916-400A-A20D-0438B6E87185}"/>
              </a:ext>
            </a:extLst>
          </p:cNvPr>
          <p:cNvSpPr txBox="1"/>
          <p:nvPr/>
        </p:nvSpPr>
        <p:spPr>
          <a:xfrm>
            <a:off x="838200" y="2359640"/>
            <a:ext cx="10390688" cy="5755422"/>
          </a:xfrm>
          <a:prstGeom prst="rect">
            <a:avLst/>
          </a:prstGeom>
          <a:noFill/>
        </p:spPr>
        <p:txBody>
          <a:bodyPr wrap="square" rtlCol="0">
            <a:spAutoFit/>
          </a:bodyPr>
          <a:lstStyle/>
          <a:p>
            <a:pPr marL="571500" indent="-571500" algn="just">
              <a:spcBef>
                <a:spcPts val="1200"/>
              </a:spcBef>
              <a:spcAft>
                <a:spcPts val="1200"/>
              </a:spcAft>
              <a:buFont typeface="Wingdings" panose="05000000000000000000" pitchFamily="2" charset="2"/>
              <a:buChar char="q"/>
            </a:pPr>
            <a:r>
              <a:rPr lang="en-US" sz="3200" dirty="0"/>
              <a:t>Natural renewable resource (</a:t>
            </a:r>
            <a:r>
              <a:rPr lang="nl-BE" sz="3200" dirty="0" err="1"/>
              <a:t>sustainably</a:t>
            </a:r>
            <a:r>
              <a:rPr lang="nl-BE" sz="3200" dirty="0"/>
              <a:t> </a:t>
            </a:r>
            <a:r>
              <a:rPr lang="nl-BE" sz="3200" dirty="0" err="1"/>
              <a:t>sourced</a:t>
            </a:r>
            <a:r>
              <a:rPr lang="nl-BE" sz="3200" dirty="0"/>
              <a:t> </a:t>
            </a:r>
            <a:r>
              <a:rPr lang="nl-BE" sz="3200" dirty="0" err="1"/>
              <a:t>wood</a:t>
            </a:r>
            <a:r>
              <a:rPr lang="nl-BE" sz="3200" dirty="0"/>
              <a:t>)</a:t>
            </a:r>
            <a:endParaRPr lang="en-US" sz="3200" dirty="0"/>
          </a:p>
          <a:p>
            <a:pPr marL="571500" indent="-571500" algn="just">
              <a:spcBef>
                <a:spcPts val="1200"/>
              </a:spcBef>
              <a:spcAft>
                <a:spcPts val="1200"/>
              </a:spcAft>
              <a:buFont typeface="Wingdings" panose="05000000000000000000" pitchFamily="2" charset="2"/>
              <a:buChar char="q"/>
            </a:pPr>
            <a:r>
              <a:rPr lang="en-US" sz="3200" dirty="0"/>
              <a:t>Each part of a tree can be used</a:t>
            </a:r>
          </a:p>
          <a:p>
            <a:pPr marL="571500" indent="-571500" algn="just">
              <a:spcBef>
                <a:spcPts val="1200"/>
              </a:spcBef>
              <a:spcAft>
                <a:spcPts val="1200"/>
              </a:spcAft>
              <a:buFont typeface="Wingdings" panose="05000000000000000000" pitchFamily="2" charset="2"/>
              <a:buChar char="q"/>
            </a:pPr>
            <a:r>
              <a:rPr lang="en-US" sz="3200" dirty="0"/>
              <a:t>Low impact production and processing cycle</a:t>
            </a:r>
          </a:p>
          <a:p>
            <a:pPr marL="571500" indent="-571500" algn="just">
              <a:spcBef>
                <a:spcPts val="1200"/>
              </a:spcBef>
              <a:spcAft>
                <a:spcPts val="1200"/>
              </a:spcAft>
              <a:buFont typeface="Wingdings" panose="05000000000000000000" pitchFamily="2" charset="2"/>
              <a:buChar char="q"/>
            </a:pPr>
            <a:r>
              <a:rPr lang="en-US" sz="3200" dirty="0"/>
              <a:t>Can be recycled into numerous new products and formats and, at the end of its useful life, it can be used as a renewable, carbon neutral energy source</a:t>
            </a:r>
          </a:p>
          <a:p>
            <a:pPr marL="571500" indent="-571500" algn="just">
              <a:spcBef>
                <a:spcPts val="1200"/>
              </a:spcBef>
              <a:spcAft>
                <a:spcPts val="1200"/>
              </a:spcAft>
              <a:buFont typeface="Wingdings" panose="05000000000000000000" pitchFamily="2" charset="2"/>
              <a:buChar char="q"/>
            </a:pPr>
            <a:r>
              <a:rPr lang="en-US" sz="3200" dirty="0"/>
              <a:t>Timber is increasingly proven as one of the prime materials on which to base bioeconomic and circular economic models</a:t>
            </a:r>
          </a:p>
        </p:txBody>
      </p:sp>
    </p:spTree>
    <p:extLst>
      <p:ext uri="{BB962C8B-B14F-4D97-AF65-F5344CB8AC3E}">
        <p14:creationId xmlns:p14="http://schemas.microsoft.com/office/powerpoint/2010/main" val="2322789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nl-BE" b="1" dirty="0">
                <a:solidFill>
                  <a:srgbClr val="26BF93"/>
                </a:solidFill>
              </a:rPr>
              <a:t>Wood</a:t>
            </a:r>
          </a:p>
        </p:txBody>
      </p:sp>
      <p:sp>
        <p:nvSpPr>
          <p:cNvPr id="4" name="Tijdelijke aanduiding voor inhoud 3">
            <a:extLst>
              <a:ext uri="{FF2B5EF4-FFF2-40B4-BE49-F238E27FC236}">
                <a16:creationId xmlns:a16="http://schemas.microsoft.com/office/drawing/2014/main" id="{FEE68861-37C0-45A8-8340-84280C006689}"/>
              </a:ext>
            </a:extLst>
          </p:cNvPr>
          <p:cNvSpPr>
            <a:spLocks noGrp="1"/>
          </p:cNvSpPr>
          <p:nvPr>
            <p:ph idx="1"/>
          </p:nvPr>
        </p:nvSpPr>
        <p:spPr/>
        <p:txBody>
          <a:bodyPr vert="horz" lIns="91440" tIns="45720" rIns="91440" bIns="45720" rtlCol="0" anchor="t">
            <a:normAutofit/>
          </a:bodyPr>
          <a:lstStyle/>
          <a:p>
            <a:pPr marL="0" indent="0">
              <a:buNone/>
            </a:pPr>
            <a:endParaRPr lang="nl-BE" dirty="0">
              <a:cs typeface="Calibri"/>
            </a:endParaRPr>
          </a:p>
          <a:p>
            <a:endParaRPr lang="nl-BE" dirty="0"/>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3"/>
          <a:srcRect/>
          <a:stretch>
            <a:fillRect/>
          </a:stretch>
        </p:blipFill>
        <p:spPr>
          <a:xfrm>
            <a:off x="10972800" y="9327093"/>
            <a:ext cx="7028400" cy="685269"/>
          </a:xfrm>
          <a:prstGeom prst="rect">
            <a:avLst/>
          </a:prstGeom>
        </p:spPr>
      </p:pic>
      <p:pic>
        <p:nvPicPr>
          <p:cNvPr id="10" name="Afbeelding 9">
            <a:extLst>
              <a:ext uri="{FF2B5EF4-FFF2-40B4-BE49-F238E27FC236}">
                <a16:creationId xmlns:a16="http://schemas.microsoft.com/office/drawing/2014/main" id="{16E2A560-C2BF-4FF9-987F-BA5DC531A3E0}"/>
              </a:ext>
            </a:extLst>
          </p:cNvPr>
          <p:cNvPicPr>
            <a:picLocks noChangeAspect="1"/>
          </p:cNvPicPr>
          <p:nvPr/>
        </p:nvPicPr>
        <p:blipFill>
          <a:blip r:embed="rId4"/>
          <a:stretch>
            <a:fillRect/>
          </a:stretch>
        </p:blipFill>
        <p:spPr>
          <a:xfrm>
            <a:off x="1431125" y="2579506"/>
            <a:ext cx="4457698" cy="6727072"/>
          </a:xfrm>
          <a:prstGeom prst="rect">
            <a:avLst/>
          </a:prstGeom>
        </p:spPr>
      </p:pic>
      <p:sp>
        <p:nvSpPr>
          <p:cNvPr id="11" name="Tekstvak 10">
            <a:extLst>
              <a:ext uri="{FF2B5EF4-FFF2-40B4-BE49-F238E27FC236}">
                <a16:creationId xmlns:a16="http://schemas.microsoft.com/office/drawing/2014/main" id="{EE82D56D-362D-4743-9020-E1DDCE522314}"/>
              </a:ext>
            </a:extLst>
          </p:cNvPr>
          <p:cNvSpPr txBox="1"/>
          <p:nvPr/>
        </p:nvSpPr>
        <p:spPr>
          <a:xfrm>
            <a:off x="7203835" y="3605053"/>
            <a:ext cx="10390688" cy="5940088"/>
          </a:xfrm>
          <a:prstGeom prst="rect">
            <a:avLst/>
          </a:prstGeom>
          <a:noFill/>
        </p:spPr>
        <p:txBody>
          <a:bodyPr wrap="square" rtlCol="0">
            <a:spAutoFit/>
          </a:bodyPr>
          <a:lstStyle/>
          <a:p>
            <a:pPr marL="571500" indent="-571500" algn="just">
              <a:spcBef>
                <a:spcPts val="1200"/>
              </a:spcBef>
              <a:spcAft>
                <a:spcPts val="1200"/>
              </a:spcAft>
              <a:buFont typeface="Wingdings" panose="05000000000000000000" pitchFamily="2" charset="2"/>
              <a:buChar char="q"/>
            </a:pPr>
            <a:r>
              <a:rPr lang="en-US" sz="3200" dirty="0"/>
              <a:t>Each 1m</a:t>
            </a:r>
            <a:r>
              <a:rPr lang="en-US" sz="3200" baseline="30000" dirty="0"/>
              <a:t>3</a:t>
            </a:r>
            <a:r>
              <a:rPr lang="en-US" sz="3200" dirty="0"/>
              <a:t> of wood grown by a tree holds 0.9 </a:t>
            </a:r>
            <a:r>
              <a:rPr lang="en-US" sz="3200" dirty="0" err="1"/>
              <a:t>tonnes</a:t>
            </a:r>
            <a:r>
              <a:rPr lang="en-US" sz="3200" dirty="0"/>
              <a:t> of CO2 ‘sequestered’ from the atmosphere</a:t>
            </a:r>
          </a:p>
          <a:p>
            <a:pPr marL="571500" indent="-571500" algn="just">
              <a:spcBef>
                <a:spcPts val="1200"/>
              </a:spcBef>
              <a:spcAft>
                <a:spcPts val="1200"/>
              </a:spcAft>
              <a:buFont typeface="Wingdings" panose="05000000000000000000" pitchFamily="2" charset="2"/>
              <a:buChar char="q"/>
            </a:pPr>
            <a:r>
              <a:rPr lang="en-US" sz="3200" dirty="0"/>
              <a:t>At the same time wood products save on man-made emissions. They are substituting more energy intensive materials and substances, including fossil fuels in energy generation, steel, concrete, </a:t>
            </a:r>
            <a:r>
              <a:rPr lang="en-US" sz="3200" dirty="0" err="1"/>
              <a:t>aluminium</a:t>
            </a:r>
            <a:r>
              <a:rPr lang="en-US" sz="3200" dirty="0"/>
              <a:t> and plastic across a range of areas in manufacturing and construction.</a:t>
            </a:r>
          </a:p>
          <a:p>
            <a:pPr marL="571500" indent="-571500" algn="just">
              <a:spcBef>
                <a:spcPts val="1200"/>
              </a:spcBef>
              <a:spcAft>
                <a:spcPts val="1200"/>
              </a:spcAft>
              <a:buFont typeface="Wingdings" panose="05000000000000000000" pitchFamily="2" charset="2"/>
              <a:buChar char="q"/>
            </a:pPr>
            <a:r>
              <a:rPr lang="en-US" sz="3200" dirty="0"/>
              <a:t>Research and development are underway to enable them to replace more</a:t>
            </a:r>
          </a:p>
          <a:p>
            <a:pPr marL="571500" indent="-571500" algn="just">
              <a:spcBef>
                <a:spcPts val="1200"/>
              </a:spcBef>
              <a:spcAft>
                <a:spcPts val="1200"/>
              </a:spcAft>
              <a:buFont typeface="Wingdings" panose="05000000000000000000" pitchFamily="2" charset="2"/>
              <a:buChar char="q"/>
            </a:pPr>
            <a:endParaRPr lang="en-US" sz="3200" dirty="0"/>
          </a:p>
        </p:txBody>
      </p:sp>
      <p:sp>
        <p:nvSpPr>
          <p:cNvPr id="5" name="Rechthoek 4">
            <a:extLst>
              <a:ext uri="{FF2B5EF4-FFF2-40B4-BE49-F238E27FC236}">
                <a16:creationId xmlns:a16="http://schemas.microsoft.com/office/drawing/2014/main" id="{B95B020A-2C83-408B-9D58-EC1B9C51A1E7}"/>
              </a:ext>
            </a:extLst>
          </p:cNvPr>
          <p:cNvSpPr/>
          <p:nvPr/>
        </p:nvSpPr>
        <p:spPr>
          <a:xfrm>
            <a:off x="7203835" y="1962000"/>
            <a:ext cx="7051802" cy="830997"/>
          </a:xfrm>
          <a:prstGeom prst="rect">
            <a:avLst/>
          </a:prstGeom>
        </p:spPr>
        <p:txBody>
          <a:bodyPr wrap="none">
            <a:spAutoFit/>
          </a:bodyPr>
          <a:lstStyle/>
          <a:p>
            <a:r>
              <a:rPr lang="en-US" sz="4800" b="1" dirty="0">
                <a:solidFill>
                  <a:srgbClr val="002060"/>
                </a:solidFill>
              </a:rPr>
              <a:t>“Wood a key carbon store”</a:t>
            </a:r>
            <a:endParaRPr lang="nl-BE" sz="4800" b="1" dirty="0">
              <a:solidFill>
                <a:srgbClr val="002060"/>
              </a:solidFill>
            </a:endParaRPr>
          </a:p>
        </p:txBody>
      </p:sp>
    </p:spTree>
    <p:extLst>
      <p:ext uri="{BB962C8B-B14F-4D97-AF65-F5344CB8AC3E}">
        <p14:creationId xmlns:p14="http://schemas.microsoft.com/office/powerpoint/2010/main" val="288960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nl-BE" b="1" dirty="0" err="1">
                <a:solidFill>
                  <a:srgbClr val="26BF93"/>
                </a:solidFill>
              </a:rPr>
              <a:t>Current</a:t>
            </a:r>
            <a:r>
              <a:rPr lang="nl-BE" b="1" dirty="0">
                <a:solidFill>
                  <a:srgbClr val="26BF93"/>
                </a:solidFill>
              </a:rPr>
              <a:t> </a:t>
            </a:r>
            <a:r>
              <a:rPr lang="nl-BE" b="1" dirty="0" err="1">
                <a:solidFill>
                  <a:srgbClr val="26BF93"/>
                </a:solidFill>
              </a:rPr>
              <a:t>Situation</a:t>
            </a:r>
            <a:endParaRPr lang="nl-BE" b="1" dirty="0">
              <a:solidFill>
                <a:srgbClr val="26BF93"/>
              </a:solidFill>
            </a:endParaRPr>
          </a:p>
        </p:txBody>
      </p:sp>
      <p:sp>
        <p:nvSpPr>
          <p:cNvPr id="4" name="Tijdelijke aanduiding voor inhoud 3">
            <a:extLst>
              <a:ext uri="{FF2B5EF4-FFF2-40B4-BE49-F238E27FC236}">
                <a16:creationId xmlns:a16="http://schemas.microsoft.com/office/drawing/2014/main" id="{FEE68861-37C0-45A8-8340-84280C006689}"/>
              </a:ext>
            </a:extLst>
          </p:cNvPr>
          <p:cNvSpPr>
            <a:spLocks noGrp="1"/>
          </p:cNvSpPr>
          <p:nvPr>
            <p:ph idx="1"/>
          </p:nvPr>
        </p:nvSpPr>
        <p:spPr/>
        <p:txBody>
          <a:bodyPr vert="horz" lIns="91440" tIns="45720" rIns="91440" bIns="45720" rtlCol="0" anchor="t">
            <a:normAutofit/>
          </a:bodyPr>
          <a:lstStyle/>
          <a:p>
            <a:pPr marL="0" indent="0">
              <a:buNone/>
            </a:pPr>
            <a:endParaRPr lang="nl-BE" dirty="0">
              <a:cs typeface="Calibri"/>
            </a:endParaRPr>
          </a:p>
          <a:p>
            <a:endParaRPr lang="nl-BE" dirty="0"/>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3"/>
          <a:srcRect/>
          <a:stretch>
            <a:fillRect/>
          </a:stretch>
        </p:blipFill>
        <p:spPr>
          <a:xfrm>
            <a:off x="10972800" y="9327093"/>
            <a:ext cx="7028400" cy="685269"/>
          </a:xfrm>
          <a:prstGeom prst="rect">
            <a:avLst/>
          </a:prstGeom>
        </p:spPr>
      </p:pic>
      <p:pic>
        <p:nvPicPr>
          <p:cNvPr id="8" name="Afbeelding 7">
            <a:extLst>
              <a:ext uri="{FF2B5EF4-FFF2-40B4-BE49-F238E27FC236}">
                <a16:creationId xmlns:a16="http://schemas.microsoft.com/office/drawing/2014/main" id="{F4DCF089-B9BA-4E04-BF5F-68BBF53B2DCA}"/>
              </a:ext>
            </a:extLst>
          </p:cNvPr>
          <p:cNvPicPr>
            <a:picLocks noChangeAspect="1"/>
          </p:cNvPicPr>
          <p:nvPr/>
        </p:nvPicPr>
        <p:blipFill rotWithShape="1">
          <a:blip r:embed="rId4"/>
          <a:srcRect r="22008"/>
          <a:stretch/>
        </p:blipFill>
        <p:spPr>
          <a:xfrm>
            <a:off x="685800" y="2095500"/>
            <a:ext cx="7696200" cy="7010400"/>
          </a:xfrm>
          <a:prstGeom prst="rect">
            <a:avLst/>
          </a:prstGeom>
        </p:spPr>
      </p:pic>
      <p:pic>
        <p:nvPicPr>
          <p:cNvPr id="9" name="Afbeelding 8">
            <a:extLst>
              <a:ext uri="{FF2B5EF4-FFF2-40B4-BE49-F238E27FC236}">
                <a16:creationId xmlns:a16="http://schemas.microsoft.com/office/drawing/2014/main" id="{6EAB44BB-9F23-406E-80B9-BE7508C9409D}"/>
              </a:ext>
            </a:extLst>
          </p:cNvPr>
          <p:cNvPicPr>
            <a:picLocks noChangeAspect="1"/>
          </p:cNvPicPr>
          <p:nvPr/>
        </p:nvPicPr>
        <p:blipFill>
          <a:blip r:embed="rId5"/>
          <a:stretch>
            <a:fillRect/>
          </a:stretch>
        </p:blipFill>
        <p:spPr>
          <a:xfrm>
            <a:off x="9566033" y="2005260"/>
            <a:ext cx="7863757" cy="3715841"/>
          </a:xfrm>
          <a:prstGeom prst="rect">
            <a:avLst/>
          </a:prstGeom>
        </p:spPr>
      </p:pic>
      <p:sp>
        <p:nvSpPr>
          <p:cNvPr id="2" name="Rechthoek 1">
            <a:extLst>
              <a:ext uri="{FF2B5EF4-FFF2-40B4-BE49-F238E27FC236}">
                <a16:creationId xmlns:a16="http://schemas.microsoft.com/office/drawing/2014/main" id="{AB7F1A41-2A64-4575-8CAD-F7EF5CE818E9}"/>
              </a:ext>
            </a:extLst>
          </p:cNvPr>
          <p:cNvSpPr/>
          <p:nvPr/>
        </p:nvSpPr>
        <p:spPr>
          <a:xfrm>
            <a:off x="1119554" y="9029700"/>
            <a:ext cx="7124707" cy="461665"/>
          </a:xfrm>
          <a:prstGeom prst="rect">
            <a:avLst/>
          </a:prstGeom>
        </p:spPr>
        <p:txBody>
          <a:bodyPr wrap="none">
            <a:spAutoFit/>
          </a:bodyPr>
          <a:lstStyle/>
          <a:p>
            <a:r>
              <a:rPr lang="en-US" sz="2400" b="1" dirty="0"/>
              <a:t>Forest Map of Europe 2011 (European Forest Institute)</a:t>
            </a:r>
            <a:endParaRPr lang="nl-BE" sz="2400" b="1" dirty="0"/>
          </a:p>
        </p:txBody>
      </p:sp>
    </p:spTree>
    <p:extLst>
      <p:ext uri="{BB962C8B-B14F-4D97-AF65-F5344CB8AC3E}">
        <p14:creationId xmlns:p14="http://schemas.microsoft.com/office/powerpoint/2010/main" val="418920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ijdelijke aanduiding voor inhoud 5">
            <a:extLst>
              <a:ext uri="{FF2B5EF4-FFF2-40B4-BE49-F238E27FC236}">
                <a16:creationId xmlns:a16="http://schemas.microsoft.com/office/drawing/2014/main" id="{1CC9CDC8-C2EF-4ECC-A6D1-50C91A37B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743199"/>
            <a:ext cx="9325241" cy="7460193"/>
          </a:xfrm>
          <a:prstGeom prst="rect">
            <a:avLst/>
          </a:prstGeom>
        </p:spPr>
      </p:pic>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nl-BE" b="1" dirty="0" err="1">
                <a:solidFill>
                  <a:srgbClr val="26BF93"/>
                </a:solidFill>
              </a:rPr>
              <a:t>Current</a:t>
            </a:r>
            <a:r>
              <a:rPr lang="nl-BE" b="1" dirty="0">
                <a:solidFill>
                  <a:srgbClr val="26BF93"/>
                </a:solidFill>
              </a:rPr>
              <a:t> </a:t>
            </a:r>
            <a:r>
              <a:rPr lang="nl-BE" b="1" dirty="0" err="1">
                <a:solidFill>
                  <a:srgbClr val="26BF93"/>
                </a:solidFill>
              </a:rPr>
              <a:t>Situation</a:t>
            </a:r>
            <a:endParaRPr lang="nl-BE" b="1" dirty="0">
              <a:solidFill>
                <a:srgbClr val="26BF93"/>
              </a:solidFill>
            </a:endParaRPr>
          </a:p>
        </p:txBody>
      </p:sp>
      <p:sp>
        <p:nvSpPr>
          <p:cNvPr id="4" name="Tijdelijke aanduiding voor inhoud 3">
            <a:extLst>
              <a:ext uri="{FF2B5EF4-FFF2-40B4-BE49-F238E27FC236}">
                <a16:creationId xmlns:a16="http://schemas.microsoft.com/office/drawing/2014/main" id="{FEE68861-37C0-45A8-8340-84280C006689}"/>
              </a:ext>
            </a:extLst>
          </p:cNvPr>
          <p:cNvSpPr>
            <a:spLocks noGrp="1"/>
          </p:cNvSpPr>
          <p:nvPr>
            <p:ph idx="1"/>
          </p:nvPr>
        </p:nvSpPr>
        <p:spPr/>
        <p:txBody>
          <a:bodyPr vert="horz" lIns="91440" tIns="45720" rIns="91440" bIns="45720" rtlCol="0" anchor="t">
            <a:normAutofit/>
          </a:bodyPr>
          <a:lstStyle/>
          <a:p>
            <a:pPr marL="0" indent="0">
              <a:buNone/>
            </a:pPr>
            <a:endParaRPr lang="nl-BE" dirty="0">
              <a:cs typeface="Calibri"/>
            </a:endParaRPr>
          </a:p>
          <a:p>
            <a:endParaRPr lang="nl-BE" dirty="0"/>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4"/>
          <a:srcRect/>
          <a:stretch>
            <a:fillRect/>
          </a:stretch>
        </p:blipFill>
        <p:spPr>
          <a:xfrm>
            <a:off x="10972800" y="9327093"/>
            <a:ext cx="7028400" cy="685269"/>
          </a:xfrm>
          <a:prstGeom prst="rect">
            <a:avLst/>
          </a:prstGeom>
        </p:spPr>
      </p:pic>
      <p:pic>
        <p:nvPicPr>
          <p:cNvPr id="12" name="Afbeelding 11">
            <a:extLst>
              <a:ext uri="{FF2B5EF4-FFF2-40B4-BE49-F238E27FC236}">
                <a16:creationId xmlns:a16="http://schemas.microsoft.com/office/drawing/2014/main" id="{B2DDE35B-162A-4590-9DED-B667556580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9480" y="388407"/>
            <a:ext cx="7239000" cy="6518375"/>
          </a:xfrm>
          <a:prstGeom prst="rect">
            <a:avLst/>
          </a:prstGeom>
        </p:spPr>
      </p:pic>
      <p:sp>
        <p:nvSpPr>
          <p:cNvPr id="13" name="Rechthoek 12">
            <a:extLst>
              <a:ext uri="{FF2B5EF4-FFF2-40B4-BE49-F238E27FC236}">
                <a16:creationId xmlns:a16="http://schemas.microsoft.com/office/drawing/2014/main" id="{435FE201-CF27-4912-905D-72742D783BCB}"/>
              </a:ext>
            </a:extLst>
          </p:cNvPr>
          <p:cNvSpPr/>
          <p:nvPr/>
        </p:nvSpPr>
        <p:spPr>
          <a:xfrm>
            <a:off x="13141450" y="91440"/>
            <a:ext cx="2319528" cy="685059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a:extLst>
              <a:ext uri="{FF2B5EF4-FFF2-40B4-BE49-F238E27FC236}">
                <a16:creationId xmlns:a16="http://schemas.microsoft.com/office/drawing/2014/main" id="{CE69E373-5E56-47E3-9AD9-54A9B29FBFC1}"/>
              </a:ext>
            </a:extLst>
          </p:cNvPr>
          <p:cNvSpPr/>
          <p:nvPr/>
        </p:nvSpPr>
        <p:spPr>
          <a:xfrm>
            <a:off x="12269865" y="3276962"/>
            <a:ext cx="825867" cy="369332"/>
          </a:xfrm>
          <a:prstGeom prst="rect">
            <a:avLst/>
          </a:prstGeom>
        </p:spPr>
        <p:txBody>
          <a:bodyPr wrap="none">
            <a:spAutoFit/>
          </a:bodyPr>
          <a:lstStyle/>
          <a:p>
            <a:pPr lvl="0" fontAlgn="base"/>
            <a:r>
              <a:rPr lang="en-US" dirty="0">
                <a:solidFill>
                  <a:schemeClr val="bg1">
                    <a:lumMod val="50000"/>
                  </a:schemeClr>
                </a:solidFill>
                <a:latin typeface="Arial" panose="020B0604020202020204" pitchFamily="34" charset="0"/>
                <a:cs typeface="Arial" panose="020B0604020202020204" pitchFamily="34" charset="0"/>
              </a:rPr>
              <a:t>/reuse</a:t>
            </a:r>
            <a:endParaRPr lang="nl-BE" dirty="0">
              <a:solidFill>
                <a:schemeClr val="bg1">
                  <a:lumMod val="50000"/>
                </a:schemeClr>
              </a:solidFill>
              <a:latin typeface="Arial" panose="020B0604020202020204" pitchFamily="34" charset="0"/>
              <a:cs typeface="Arial" panose="020B0604020202020204" pitchFamily="34" charset="0"/>
            </a:endParaRPr>
          </a:p>
        </p:txBody>
      </p:sp>
      <p:cxnSp>
        <p:nvCxnSpPr>
          <p:cNvPr id="17" name="Rechte verbindingslijn 16">
            <a:extLst>
              <a:ext uri="{FF2B5EF4-FFF2-40B4-BE49-F238E27FC236}">
                <a16:creationId xmlns:a16="http://schemas.microsoft.com/office/drawing/2014/main" id="{178B399F-ECA1-4AEB-80FD-B35CF5B91150}"/>
              </a:ext>
            </a:extLst>
          </p:cNvPr>
          <p:cNvCxnSpPr/>
          <p:nvPr/>
        </p:nvCxnSpPr>
        <p:spPr>
          <a:xfrm>
            <a:off x="13281658" y="3131607"/>
            <a:ext cx="77724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hthoek 18">
            <a:extLst>
              <a:ext uri="{FF2B5EF4-FFF2-40B4-BE49-F238E27FC236}">
                <a16:creationId xmlns:a16="http://schemas.microsoft.com/office/drawing/2014/main" id="{1008236B-0918-4141-A66D-33C0F219CDF3}"/>
              </a:ext>
            </a:extLst>
          </p:cNvPr>
          <p:cNvSpPr/>
          <p:nvPr/>
        </p:nvSpPr>
        <p:spPr>
          <a:xfrm>
            <a:off x="14600792" y="3266802"/>
            <a:ext cx="825867" cy="369332"/>
          </a:xfrm>
          <a:prstGeom prst="rect">
            <a:avLst/>
          </a:prstGeom>
        </p:spPr>
        <p:txBody>
          <a:bodyPr wrap="none">
            <a:spAutoFit/>
          </a:bodyPr>
          <a:lstStyle/>
          <a:p>
            <a:pPr lvl="0" fontAlgn="base"/>
            <a:r>
              <a:rPr lang="en-US" dirty="0">
                <a:solidFill>
                  <a:schemeClr val="bg1">
                    <a:lumMod val="50000"/>
                  </a:schemeClr>
                </a:solidFill>
                <a:latin typeface="Arial" panose="020B0604020202020204" pitchFamily="34" charset="0"/>
                <a:cs typeface="Arial" panose="020B0604020202020204" pitchFamily="34" charset="0"/>
              </a:rPr>
              <a:t>/reuse</a:t>
            </a:r>
            <a:endParaRPr lang="nl-BE" dirty="0">
              <a:solidFill>
                <a:schemeClr val="bg1">
                  <a:lumMod val="50000"/>
                </a:schemeClr>
              </a:solidFill>
              <a:latin typeface="Arial" panose="020B0604020202020204" pitchFamily="34" charset="0"/>
              <a:cs typeface="Arial" panose="020B0604020202020204" pitchFamily="34" charset="0"/>
            </a:endParaRPr>
          </a:p>
        </p:txBody>
      </p:sp>
      <p:cxnSp>
        <p:nvCxnSpPr>
          <p:cNvPr id="20" name="Rechte verbindingslijn 19">
            <a:extLst>
              <a:ext uri="{FF2B5EF4-FFF2-40B4-BE49-F238E27FC236}">
                <a16:creationId xmlns:a16="http://schemas.microsoft.com/office/drawing/2014/main" id="{CBCE6F09-B4B1-4C7E-B0ED-AE288C0087A8}"/>
              </a:ext>
            </a:extLst>
          </p:cNvPr>
          <p:cNvCxnSpPr/>
          <p:nvPr/>
        </p:nvCxnSpPr>
        <p:spPr>
          <a:xfrm>
            <a:off x="14600792" y="3646294"/>
            <a:ext cx="77724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Rechthoek 22">
            <a:extLst>
              <a:ext uri="{FF2B5EF4-FFF2-40B4-BE49-F238E27FC236}">
                <a16:creationId xmlns:a16="http://schemas.microsoft.com/office/drawing/2014/main" id="{D57BEC6B-A212-43B3-B0B2-33EFAD6D05F5}"/>
              </a:ext>
            </a:extLst>
          </p:cNvPr>
          <p:cNvSpPr/>
          <p:nvPr/>
        </p:nvSpPr>
        <p:spPr>
          <a:xfrm>
            <a:off x="1028702" y="2003856"/>
            <a:ext cx="4739374" cy="830997"/>
          </a:xfrm>
          <a:prstGeom prst="rect">
            <a:avLst/>
          </a:prstGeom>
        </p:spPr>
        <p:txBody>
          <a:bodyPr wrap="none">
            <a:spAutoFit/>
          </a:bodyPr>
          <a:lstStyle/>
          <a:p>
            <a:r>
              <a:rPr lang="en-US" sz="4800" b="1" dirty="0">
                <a:solidFill>
                  <a:srgbClr val="002060"/>
                </a:solidFill>
              </a:rPr>
              <a:t>Wood value chain</a:t>
            </a:r>
            <a:endParaRPr lang="nl-BE" sz="4800" b="1" dirty="0">
              <a:solidFill>
                <a:srgbClr val="002060"/>
              </a:solidFill>
            </a:endParaRPr>
          </a:p>
        </p:txBody>
      </p:sp>
    </p:spTree>
    <p:extLst>
      <p:ext uri="{BB962C8B-B14F-4D97-AF65-F5344CB8AC3E}">
        <p14:creationId xmlns:p14="http://schemas.microsoft.com/office/powerpoint/2010/main" val="164288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nl-BE" b="1" dirty="0">
                <a:solidFill>
                  <a:srgbClr val="26BF93"/>
                </a:solidFill>
              </a:rPr>
              <a:t>Waste types</a:t>
            </a:r>
          </a:p>
        </p:txBody>
      </p:sp>
      <p:grpSp>
        <p:nvGrpSpPr>
          <p:cNvPr id="21" name="Groep 20">
            <a:extLst>
              <a:ext uri="{FF2B5EF4-FFF2-40B4-BE49-F238E27FC236}">
                <a16:creationId xmlns:a16="http://schemas.microsoft.com/office/drawing/2014/main" id="{9D42EBB6-9535-4345-8C65-CC28089E8774}"/>
              </a:ext>
            </a:extLst>
          </p:cNvPr>
          <p:cNvGrpSpPr/>
          <p:nvPr/>
        </p:nvGrpSpPr>
        <p:grpSpPr>
          <a:xfrm>
            <a:off x="1295400" y="2171700"/>
            <a:ext cx="16020000" cy="2971800"/>
            <a:chOff x="1295400" y="2171700"/>
            <a:chExt cx="16020000" cy="2971800"/>
          </a:xfrm>
        </p:grpSpPr>
        <p:sp>
          <p:nvSpPr>
            <p:cNvPr id="20" name="Rechthoek 19">
              <a:extLst>
                <a:ext uri="{FF2B5EF4-FFF2-40B4-BE49-F238E27FC236}">
                  <a16:creationId xmlns:a16="http://schemas.microsoft.com/office/drawing/2014/main" id="{2345789C-931C-4F91-BB89-E97F78068044}"/>
                </a:ext>
              </a:extLst>
            </p:cNvPr>
            <p:cNvSpPr/>
            <p:nvPr/>
          </p:nvSpPr>
          <p:spPr>
            <a:xfrm>
              <a:off x="1295400" y="2171700"/>
              <a:ext cx="15697200" cy="2971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 name="Groep 18">
              <a:extLst>
                <a:ext uri="{FF2B5EF4-FFF2-40B4-BE49-F238E27FC236}">
                  <a16:creationId xmlns:a16="http://schemas.microsoft.com/office/drawing/2014/main" id="{87E9079F-5F6A-46FC-84CE-8F1E9589A35F}"/>
                </a:ext>
              </a:extLst>
            </p:cNvPr>
            <p:cNvGrpSpPr/>
            <p:nvPr/>
          </p:nvGrpSpPr>
          <p:grpSpPr>
            <a:xfrm>
              <a:off x="1506000" y="2370326"/>
              <a:ext cx="15809400" cy="2609125"/>
              <a:chOff x="1506000" y="2370326"/>
              <a:chExt cx="15809400" cy="2609125"/>
            </a:xfrm>
          </p:grpSpPr>
          <p:grpSp>
            <p:nvGrpSpPr>
              <p:cNvPr id="17" name="Groep 16">
                <a:extLst>
                  <a:ext uri="{FF2B5EF4-FFF2-40B4-BE49-F238E27FC236}">
                    <a16:creationId xmlns:a16="http://schemas.microsoft.com/office/drawing/2014/main" id="{6945D682-78EA-4551-9ACA-60AA9E5DA1EC}"/>
                  </a:ext>
                </a:extLst>
              </p:cNvPr>
              <p:cNvGrpSpPr/>
              <p:nvPr/>
            </p:nvGrpSpPr>
            <p:grpSpPr>
              <a:xfrm>
                <a:off x="1506000" y="2370326"/>
                <a:ext cx="7028400" cy="2609125"/>
                <a:chOff x="1506000" y="2370326"/>
                <a:chExt cx="7028400" cy="2609125"/>
              </a:xfrm>
            </p:grpSpPr>
            <p:sp>
              <p:nvSpPr>
                <p:cNvPr id="10" name="Tekstvak 9">
                  <a:extLst>
                    <a:ext uri="{FF2B5EF4-FFF2-40B4-BE49-F238E27FC236}">
                      <a16:creationId xmlns:a16="http://schemas.microsoft.com/office/drawing/2014/main" id="{434990EE-7891-47C9-AD19-E89A888F3793}"/>
                    </a:ext>
                  </a:extLst>
                </p:cNvPr>
                <p:cNvSpPr txBox="1"/>
                <p:nvPr/>
              </p:nvSpPr>
              <p:spPr>
                <a:xfrm>
                  <a:off x="2867033" y="2370326"/>
                  <a:ext cx="4306334" cy="584775"/>
                </a:xfrm>
                <a:prstGeom prst="rect">
                  <a:avLst/>
                </a:prstGeom>
                <a:noFill/>
              </p:spPr>
              <p:txBody>
                <a:bodyPr wrap="square" rtlCol="0">
                  <a:spAutoFit/>
                </a:bodyPr>
                <a:lstStyle/>
                <a:p>
                  <a:pPr marL="571500" indent="-571500" algn="just">
                    <a:spcBef>
                      <a:spcPts val="1200"/>
                    </a:spcBef>
                    <a:spcAft>
                      <a:spcPts val="1200"/>
                    </a:spcAft>
                    <a:buFont typeface="Wingdings" panose="05000000000000000000" pitchFamily="2" charset="2"/>
                    <a:buChar char="q"/>
                  </a:pPr>
                  <a:r>
                    <a:rPr lang="en-US" sz="3200" b="1" dirty="0"/>
                    <a:t>Primary wood waste</a:t>
                  </a:r>
                </a:p>
              </p:txBody>
            </p:sp>
            <p:sp>
              <p:nvSpPr>
                <p:cNvPr id="6" name="Pijl: omlaag 5">
                  <a:extLst>
                    <a:ext uri="{FF2B5EF4-FFF2-40B4-BE49-F238E27FC236}">
                      <a16:creationId xmlns:a16="http://schemas.microsoft.com/office/drawing/2014/main" id="{1E8723F0-633D-4B8C-AC0D-2D13B4539594}"/>
                    </a:ext>
                  </a:extLst>
                </p:cNvPr>
                <p:cNvSpPr/>
                <p:nvPr/>
              </p:nvSpPr>
              <p:spPr>
                <a:xfrm>
                  <a:off x="4524900" y="3200896"/>
                  <a:ext cx="990600" cy="584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01628755-682D-4B6C-B6A3-BAF380F0C9C8}"/>
                    </a:ext>
                  </a:extLst>
                </p:cNvPr>
                <p:cNvSpPr/>
                <p:nvPr/>
              </p:nvSpPr>
              <p:spPr>
                <a:xfrm>
                  <a:off x="1506000" y="4025344"/>
                  <a:ext cx="7028400" cy="954107"/>
                </a:xfrm>
                <a:prstGeom prst="rect">
                  <a:avLst/>
                </a:prstGeom>
              </p:spPr>
              <p:txBody>
                <a:bodyPr wrap="square">
                  <a:spAutoFit/>
                </a:bodyPr>
                <a:lstStyle/>
                <a:p>
                  <a:pPr algn="ctr"/>
                  <a:r>
                    <a:rPr lang="en-US" sz="2800" dirty="0">
                      <a:sym typeface="Wingdings" panose="05000000000000000000" pitchFamily="2" charset="2"/>
                    </a:rPr>
                    <a:t>Waste from wood processing companies (sawmills, carpenters, furniture producers, etc.)</a:t>
                  </a:r>
                  <a:endParaRPr lang="nl-BE" sz="2800" dirty="0"/>
                </a:p>
              </p:txBody>
            </p:sp>
          </p:grpSp>
          <p:grpSp>
            <p:nvGrpSpPr>
              <p:cNvPr id="18" name="Groep 17">
                <a:extLst>
                  <a:ext uri="{FF2B5EF4-FFF2-40B4-BE49-F238E27FC236}">
                    <a16:creationId xmlns:a16="http://schemas.microsoft.com/office/drawing/2014/main" id="{02E4A346-A4CD-4FDF-B216-CE43EC60F116}"/>
                  </a:ext>
                </a:extLst>
              </p:cNvPr>
              <p:cNvGrpSpPr/>
              <p:nvPr/>
            </p:nvGrpSpPr>
            <p:grpSpPr>
              <a:xfrm>
                <a:off x="10287000" y="2376447"/>
                <a:ext cx="7028400" cy="2603004"/>
                <a:chOff x="10287000" y="2376447"/>
                <a:chExt cx="7028400" cy="2603004"/>
              </a:xfrm>
            </p:grpSpPr>
            <p:sp>
              <p:nvSpPr>
                <p:cNvPr id="11" name="Tekstvak 10">
                  <a:extLst>
                    <a:ext uri="{FF2B5EF4-FFF2-40B4-BE49-F238E27FC236}">
                      <a16:creationId xmlns:a16="http://schemas.microsoft.com/office/drawing/2014/main" id="{377F6AEC-C481-41B2-A246-F1F4D60F6C94}"/>
                    </a:ext>
                  </a:extLst>
                </p:cNvPr>
                <p:cNvSpPr txBox="1"/>
                <p:nvPr/>
              </p:nvSpPr>
              <p:spPr>
                <a:xfrm>
                  <a:off x="10886549" y="2376447"/>
                  <a:ext cx="5829302" cy="584775"/>
                </a:xfrm>
                <a:prstGeom prst="rect">
                  <a:avLst/>
                </a:prstGeom>
                <a:noFill/>
              </p:spPr>
              <p:txBody>
                <a:bodyPr wrap="square" rtlCol="0">
                  <a:spAutoFit/>
                </a:bodyPr>
                <a:lstStyle/>
                <a:p>
                  <a:pPr marL="571500" indent="-571500" algn="just">
                    <a:spcBef>
                      <a:spcPts val="1200"/>
                    </a:spcBef>
                    <a:spcAft>
                      <a:spcPts val="1200"/>
                    </a:spcAft>
                    <a:buFont typeface="Wingdings" panose="05000000000000000000" pitchFamily="2" charset="2"/>
                    <a:buChar char="q"/>
                  </a:pPr>
                  <a:r>
                    <a:rPr lang="en-US" sz="3200" b="1" dirty="0"/>
                    <a:t>Post-consumer wood waste</a:t>
                  </a:r>
                </a:p>
              </p:txBody>
            </p:sp>
            <p:sp>
              <p:nvSpPr>
                <p:cNvPr id="13" name="Pijl: omlaag 12">
                  <a:extLst>
                    <a:ext uri="{FF2B5EF4-FFF2-40B4-BE49-F238E27FC236}">
                      <a16:creationId xmlns:a16="http://schemas.microsoft.com/office/drawing/2014/main" id="{905A4750-3C47-492C-A022-FFEA2DC4155F}"/>
                    </a:ext>
                  </a:extLst>
                </p:cNvPr>
                <p:cNvSpPr/>
                <p:nvPr/>
              </p:nvSpPr>
              <p:spPr>
                <a:xfrm>
                  <a:off x="13305900" y="3200896"/>
                  <a:ext cx="990600" cy="584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ADEDB439-2A7E-477F-9B4F-A6512485E0E3}"/>
                    </a:ext>
                  </a:extLst>
                </p:cNvPr>
                <p:cNvSpPr/>
                <p:nvPr/>
              </p:nvSpPr>
              <p:spPr>
                <a:xfrm>
                  <a:off x="10287000" y="4025344"/>
                  <a:ext cx="7028400" cy="954107"/>
                </a:xfrm>
                <a:prstGeom prst="rect">
                  <a:avLst/>
                </a:prstGeom>
              </p:spPr>
              <p:txBody>
                <a:bodyPr wrap="square">
                  <a:spAutoFit/>
                </a:bodyPr>
                <a:lstStyle/>
                <a:p>
                  <a:pPr algn="ctr"/>
                  <a:r>
                    <a:rPr lang="en-US" sz="2800" dirty="0">
                      <a:sym typeface="Wingdings" panose="05000000000000000000" pitchFamily="2" charset="2"/>
                    </a:rPr>
                    <a:t>Waste from </a:t>
                  </a:r>
                  <a:r>
                    <a:rPr lang="en-US" sz="2800" u="sng" dirty="0">
                      <a:sym typeface="Wingdings" panose="05000000000000000000" pitchFamily="2" charset="2"/>
                    </a:rPr>
                    <a:t>finished</a:t>
                  </a:r>
                  <a:r>
                    <a:rPr lang="en-US" sz="2800" dirty="0">
                      <a:sym typeface="Wingdings" panose="05000000000000000000" pitchFamily="2" charset="2"/>
                    </a:rPr>
                    <a:t> wooden products (households and industry)</a:t>
                  </a:r>
                  <a:endParaRPr lang="nl-BE" sz="2800" dirty="0"/>
                </a:p>
              </p:txBody>
            </p:sp>
          </p:grpSp>
        </p:grpSp>
      </p:grpSp>
      <p:grpSp>
        <p:nvGrpSpPr>
          <p:cNvPr id="26" name="Groep 25">
            <a:extLst>
              <a:ext uri="{FF2B5EF4-FFF2-40B4-BE49-F238E27FC236}">
                <a16:creationId xmlns:a16="http://schemas.microsoft.com/office/drawing/2014/main" id="{C4A2CD9D-8AC0-4626-A4E7-B67212509C2E}"/>
              </a:ext>
            </a:extLst>
          </p:cNvPr>
          <p:cNvGrpSpPr/>
          <p:nvPr/>
        </p:nvGrpSpPr>
        <p:grpSpPr>
          <a:xfrm>
            <a:off x="1981200" y="5143500"/>
            <a:ext cx="14478000" cy="4329567"/>
            <a:chOff x="1981200" y="5143500"/>
            <a:chExt cx="14478000" cy="4329567"/>
          </a:xfrm>
        </p:grpSpPr>
        <p:sp>
          <p:nvSpPr>
            <p:cNvPr id="22" name="Pijl: omlaag 21">
              <a:extLst>
                <a:ext uri="{FF2B5EF4-FFF2-40B4-BE49-F238E27FC236}">
                  <a16:creationId xmlns:a16="http://schemas.microsoft.com/office/drawing/2014/main" id="{77734901-D4B2-4EFE-B4E2-EB7A104FB1D5}"/>
                </a:ext>
              </a:extLst>
            </p:cNvPr>
            <p:cNvSpPr/>
            <p:nvPr/>
          </p:nvSpPr>
          <p:spPr>
            <a:xfrm>
              <a:off x="8848200" y="5143500"/>
              <a:ext cx="9144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hthoek 22">
              <a:extLst>
                <a:ext uri="{FF2B5EF4-FFF2-40B4-BE49-F238E27FC236}">
                  <a16:creationId xmlns:a16="http://schemas.microsoft.com/office/drawing/2014/main" id="{0F2369CF-6CE4-41E2-B64D-BDD2BA7D9A7D}"/>
                </a:ext>
              </a:extLst>
            </p:cNvPr>
            <p:cNvSpPr/>
            <p:nvPr/>
          </p:nvSpPr>
          <p:spPr>
            <a:xfrm>
              <a:off x="1981200" y="6364524"/>
              <a:ext cx="4419600" cy="3108543"/>
            </a:xfrm>
            <a:prstGeom prst="rect">
              <a:avLst/>
            </a:prstGeom>
            <a:ln>
              <a:solidFill>
                <a:srgbClr val="002060"/>
              </a:solidFill>
            </a:ln>
          </p:spPr>
          <p:txBody>
            <a:bodyPr wrap="square">
              <a:spAutoFit/>
            </a:bodyPr>
            <a:lstStyle/>
            <a:p>
              <a:pPr algn="ctr"/>
              <a:r>
                <a:rPr lang="en-US" sz="6000" b="1" dirty="0">
                  <a:solidFill>
                    <a:srgbClr val="00B050"/>
                  </a:solidFill>
                </a:rPr>
                <a:t>A</a:t>
              </a:r>
            </a:p>
            <a:p>
              <a:pPr algn="ctr"/>
              <a:r>
                <a:rPr lang="en-US" sz="3600" b="1" dirty="0">
                  <a:solidFill>
                    <a:srgbClr val="002060"/>
                  </a:solidFill>
                </a:rPr>
                <a:t>Untreated wood waste</a:t>
              </a:r>
            </a:p>
            <a:p>
              <a:pPr algn="ctr"/>
              <a:r>
                <a:rPr lang="en-US" sz="3200" dirty="0">
                  <a:solidFill>
                    <a:srgbClr val="002060"/>
                  </a:solidFill>
                </a:rPr>
                <a:t>e.g.  Pallets, crates, blocks, mill cuttings/dust</a:t>
              </a:r>
              <a:endParaRPr lang="nl-BE" sz="3200" dirty="0">
                <a:solidFill>
                  <a:srgbClr val="002060"/>
                </a:solidFill>
              </a:endParaRPr>
            </a:p>
          </p:txBody>
        </p:sp>
        <p:sp>
          <p:nvSpPr>
            <p:cNvPr id="24" name="Rechthoek 23">
              <a:extLst>
                <a:ext uri="{FF2B5EF4-FFF2-40B4-BE49-F238E27FC236}">
                  <a16:creationId xmlns:a16="http://schemas.microsoft.com/office/drawing/2014/main" id="{A681540B-74AA-45F1-A0CC-0568E4E31D08}"/>
                </a:ext>
              </a:extLst>
            </p:cNvPr>
            <p:cNvSpPr/>
            <p:nvPr/>
          </p:nvSpPr>
          <p:spPr>
            <a:xfrm>
              <a:off x="6400800" y="6364524"/>
              <a:ext cx="5791200" cy="3108543"/>
            </a:xfrm>
            <a:prstGeom prst="rect">
              <a:avLst/>
            </a:prstGeom>
            <a:ln>
              <a:solidFill>
                <a:srgbClr val="002060"/>
              </a:solidFill>
            </a:ln>
          </p:spPr>
          <p:txBody>
            <a:bodyPr wrap="square">
              <a:spAutoFit/>
            </a:bodyPr>
            <a:lstStyle/>
            <a:p>
              <a:pPr algn="ctr"/>
              <a:r>
                <a:rPr lang="en-US" sz="6000" b="1" dirty="0">
                  <a:solidFill>
                    <a:srgbClr val="FFC000"/>
                  </a:solidFill>
                </a:rPr>
                <a:t>B</a:t>
              </a:r>
            </a:p>
            <a:p>
              <a:pPr algn="ctr"/>
              <a:r>
                <a:rPr lang="en-US" sz="3600" b="1" dirty="0">
                  <a:solidFill>
                    <a:srgbClr val="002060"/>
                  </a:solidFill>
                </a:rPr>
                <a:t>Non-contaminated Treated wood waste</a:t>
              </a:r>
            </a:p>
            <a:p>
              <a:pPr algn="ctr"/>
              <a:r>
                <a:rPr lang="en-US" sz="3200" dirty="0">
                  <a:solidFill>
                    <a:srgbClr val="002060"/>
                  </a:solidFill>
                </a:rPr>
                <a:t>e.g. wood-based panels, painted, coated, varnished wood  </a:t>
              </a:r>
              <a:endParaRPr lang="nl-BE" sz="3200" dirty="0">
                <a:solidFill>
                  <a:srgbClr val="002060"/>
                </a:solidFill>
              </a:endParaRPr>
            </a:p>
          </p:txBody>
        </p:sp>
        <p:sp>
          <p:nvSpPr>
            <p:cNvPr id="25" name="Rechthoek 24">
              <a:extLst>
                <a:ext uri="{FF2B5EF4-FFF2-40B4-BE49-F238E27FC236}">
                  <a16:creationId xmlns:a16="http://schemas.microsoft.com/office/drawing/2014/main" id="{73FE1633-56B3-4779-9290-83F083323760}"/>
                </a:ext>
              </a:extLst>
            </p:cNvPr>
            <p:cNvSpPr/>
            <p:nvPr/>
          </p:nvSpPr>
          <p:spPr>
            <a:xfrm>
              <a:off x="12192000" y="6364524"/>
              <a:ext cx="4267200" cy="3108543"/>
            </a:xfrm>
            <a:prstGeom prst="rect">
              <a:avLst/>
            </a:prstGeom>
            <a:ln>
              <a:solidFill>
                <a:srgbClr val="002060"/>
              </a:solidFill>
            </a:ln>
          </p:spPr>
          <p:txBody>
            <a:bodyPr wrap="square">
              <a:spAutoFit/>
            </a:bodyPr>
            <a:lstStyle/>
            <a:p>
              <a:pPr algn="ctr"/>
              <a:r>
                <a:rPr lang="en-US" sz="6000" b="1" dirty="0">
                  <a:solidFill>
                    <a:srgbClr val="FF0000"/>
                  </a:solidFill>
                </a:rPr>
                <a:t>C</a:t>
              </a:r>
            </a:p>
            <a:p>
              <a:pPr algn="ctr"/>
              <a:r>
                <a:rPr lang="en-US" sz="3600" b="1" dirty="0">
                  <a:solidFill>
                    <a:srgbClr val="002060"/>
                  </a:solidFill>
                </a:rPr>
                <a:t>Contaminated Treated wood waste</a:t>
              </a:r>
            </a:p>
            <a:p>
              <a:pPr algn="ctr"/>
              <a:r>
                <a:rPr lang="en-US" sz="3200" dirty="0">
                  <a:solidFill>
                    <a:srgbClr val="002060"/>
                  </a:solidFill>
                </a:rPr>
                <a:t>e.g. train sleepers, chemically treated wood  </a:t>
              </a:r>
              <a:endParaRPr lang="nl-BE" sz="3200" dirty="0">
                <a:solidFill>
                  <a:srgbClr val="002060"/>
                </a:solidFill>
              </a:endParaRPr>
            </a:p>
          </p:txBody>
        </p:sp>
      </p:grpSp>
    </p:spTree>
    <p:extLst>
      <p:ext uri="{BB962C8B-B14F-4D97-AF65-F5344CB8AC3E}">
        <p14:creationId xmlns:p14="http://schemas.microsoft.com/office/powerpoint/2010/main" val="24186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ijdelijke aanduiding voor inhoud 5">
            <a:extLst>
              <a:ext uri="{FF2B5EF4-FFF2-40B4-BE49-F238E27FC236}">
                <a16:creationId xmlns:a16="http://schemas.microsoft.com/office/drawing/2014/main" id="{1CC9CDC8-C2EF-4ECC-A6D1-50C91A37B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2394" y="73537"/>
            <a:ext cx="4610366" cy="3688293"/>
          </a:xfrm>
          <a:prstGeom prst="rect">
            <a:avLst/>
          </a:prstGeom>
        </p:spPr>
      </p:pic>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nl-BE" b="1" dirty="0">
                <a:solidFill>
                  <a:srgbClr val="26BF93"/>
                </a:solidFill>
              </a:rPr>
              <a:t>Wood </a:t>
            </a:r>
            <a:r>
              <a:rPr lang="nl-BE" b="1" dirty="0" err="1">
                <a:solidFill>
                  <a:srgbClr val="26BF93"/>
                </a:solidFill>
              </a:rPr>
              <a:t>working</a:t>
            </a:r>
            <a:r>
              <a:rPr lang="nl-BE" b="1" dirty="0">
                <a:solidFill>
                  <a:srgbClr val="26BF93"/>
                </a:solidFill>
              </a:rPr>
              <a:t> </a:t>
            </a:r>
            <a:r>
              <a:rPr lang="nl-BE" b="1" dirty="0" err="1">
                <a:solidFill>
                  <a:srgbClr val="26BF93"/>
                </a:solidFill>
              </a:rPr>
              <a:t>subsectors</a:t>
            </a:r>
            <a:r>
              <a:rPr lang="nl-BE" b="1" dirty="0">
                <a:solidFill>
                  <a:srgbClr val="26BF93"/>
                </a:solidFill>
              </a:rPr>
              <a:t>: </a:t>
            </a:r>
          </a:p>
        </p:txBody>
      </p:sp>
      <p:sp>
        <p:nvSpPr>
          <p:cNvPr id="4" name="Tijdelijke aanduiding voor inhoud 3">
            <a:extLst>
              <a:ext uri="{FF2B5EF4-FFF2-40B4-BE49-F238E27FC236}">
                <a16:creationId xmlns:a16="http://schemas.microsoft.com/office/drawing/2014/main" id="{FEE68861-37C0-45A8-8340-84280C006689}"/>
              </a:ext>
            </a:extLst>
          </p:cNvPr>
          <p:cNvSpPr>
            <a:spLocks noGrp="1"/>
          </p:cNvSpPr>
          <p:nvPr>
            <p:ph idx="1"/>
          </p:nvPr>
        </p:nvSpPr>
        <p:spPr/>
        <p:txBody>
          <a:bodyPr vert="horz" lIns="91440" tIns="45720" rIns="91440" bIns="45720" rtlCol="0" anchor="t">
            <a:normAutofit/>
          </a:bodyPr>
          <a:lstStyle/>
          <a:p>
            <a:pPr marL="0" indent="0">
              <a:buNone/>
            </a:pPr>
            <a:endParaRPr lang="nl-BE" dirty="0">
              <a:cs typeface="Calibri"/>
            </a:endParaRPr>
          </a:p>
          <a:p>
            <a:endParaRPr lang="nl-BE" dirty="0"/>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4"/>
          <a:srcRect/>
          <a:stretch>
            <a:fillRect/>
          </a:stretch>
        </p:blipFill>
        <p:spPr>
          <a:xfrm>
            <a:off x="10972800" y="9327093"/>
            <a:ext cx="7028400" cy="685269"/>
          </a:xfrm>
          <a:prstGeom prst="rect">
            <a:avLst/>
          </a:prstGeom>
        </p:spPr>
      </p:pic>
      <p:pic>
        <p:nvPicPr>
          <p:cNvPr id="16" name="Afbeelding 15">
            <a:extLst>
              <a:ext uri="{FF2B5EF4-FFF2-40B4-BE49-F238E27FC236}">
                <a16:creationId xmlns:a16="http://schemas.microsoft.com/office/drawing/2014/main" id="{633354A2-20BE-40BB-BDA4-1472A7662931}"/>
              </a:ext>
            </a:extLst>
          </p:cNvPr>
          <p:cNvPicPr>
            <a:picLocks noChangeAspect="1"/>
          </p:cNvPicPr>
          <p:nvPr/>
        </p:nvPicPr>
        <p:blipFill rotWithShape="1">
          <a:blip r:embed="rId5"/>
          <a:srcRect l="28166" t="5078" r="1593" b="8823"/>
          <a:stretch/>
        </p:blipFill>
        <p:spPr>
          <a:xfrm>
            <a:off x="1160277" y="2400300"/>
            <a:ext cx="8610601" cy="5486400"/>
          </a:xfrm>
          <a:prstGeom prst="rect">
            <a:avLst/>
          </a:prstGeom>
        </p:spPr>
      </p:pic>
      <p:pic>
        <p:nvPicPr>
          <p:cNvPr id="18" name="Afbeelding 17">
            <a:extLst>
              <a:ext uri="{FF2B5EF4-FFF2-40B4-BE49-F238E27FC236}">
                <a16:creationId xmlns:a16="http://schemas.microsoft.com/office/drawing/2014/main" id="{94B6479C-5A4B-47AF-8D15-F76492798E80}"/>
              </a:ext>
            </a:extLst>
          </p:cNvPr>
          <p:cNvPicPr>
            <a:picLocks noChangeAspect="1"/>
          </p:cNvPicPr>
          <p:nvPr/>
        </p:nvPicPr>
        <p:blipFill rotWithShape="1">
          <a:blip r:embed="rId6"/>
          <a:srcRect l="6868" t="17183" r="3248"/>
          <a:stretch/>
        </p:blipFill>
        <p:spPr>
          <a:xfrm>
            <a:off x="10725451" y="5011481"/>
            <a:ext cx="7105349" cy="3862430"/>
          </a:xfrm>
          <a:prstGeom prst="rect">
            <a:avLst/>
          </a:prstGeom>
        </p:spPr>
      </p:pic>
      <p:sp>
        <p:nvSpPr>
          <p:cNvPr id="21" name="Rechthoek 20">
            <a:extLst>
              <a:ext uri="{FF2B5EF4-FFF2-40B4-BE49-F238E27FC236}">
                <a16:creationId xmlns:a16="http://schemas.microsoft.com/office/drawing/2014/main" id="{B1C9923F-325E-4880-A99D-DBC5885097C7}"/>
              </a:ext>
            </a:extLst>
          </p:cNvPr>
          <p:cNvSpPr/>
          <p:nvPr/>
        </p:nvSpPr>
        <p:spPr>
          <a:xfrm>
            <a:off x="2187788" y="7986642"/>
            <a:ext cx="6555577" cy="830997"/>
          </a:xfrm>
          <a:prstGeom prst="rect">
            <a:avLst/>
          </a:prstGeom>
        </p:spPr>
        <p:txBody>
          <a:bodyPr wrap="none">
            <a:spAutoFit/>
          </a:bodyPr>
          <a:lstStyle/>
          <a:p>
            <a:pPr algn="ctr"/>
            <a:r>
              <a:rPr lang="en-US" sz="2400" b="1" dirty="0"/>
              <a:t>Relative importance of wood working subsectors, </a:t>
            </a:r>
          </a:p>
          <a:p>
            <a:pPr algn="ctr"/>
            <a:r>
              <a:rPr lang="en-US" sz="2400" b="1" dirty="0"/>
              <a:t>EU28 2016. (Eurostat)</a:t>
            </a:r>
            <a:endParaRPr lang="nl-BE" sz="2400" b="1" dirty="0"/>
          </a:p>
        </p:txBody>
      </p:sp>
      <p:sp>
        <p:nvSpPr>
          <p:cNvPr id="24" name="Rechthoek 23">
            <a:extLst>
              <a:ext uri="{FF2B5EF4-FFF2-40B4-BE49-F238E27FC236}">
                <a16:creationId xmlns:a16="http://schemas.microsoft.com/office/drawing/2014/main" id="{50A4DD93-019F-4B49-AAD4-3E3298CF3615}"/>
              </a:ext>
            </a:extLst>
          </p:cNvPr>
          <p:cNvSpPr/>
          <p:nvPr/>
        </p:nvSpPr>
        <p:spPr>
          <a:xfrm>
            <a:off x="11800284" y="4180484"/>
            <a:ext cx="4430316" cy="830997"/>
          </a:xfrm>
          <a:prstGeom prst="rect">
            <a:avLst/>
          </a:prstGeom>
        </p:spPr>
        <p:txBody>
          <a:bodyPr wrap="none">
            <a:spAutoFit/>
          </a:bodyPr>
          <a:lstStyle/>
          <a:p>
            <a:pPr algn="ctr"/>
            <a:r>
              <a:rPr lang="en-US" sz="2400" b="1" dirty="0"/>
              <a:t>Wood applications Belgium 2020 </a:t>
            </a:r>
            <a:br>
              <a:rPr lang="en-US" sz="2400" b="1" dirty="0"/>
            </a:br>
            <a:r>
              <a:rPr lang="en-US" sz="2400" b="1" dirty="0"/>
              <a:t>(revenue based)</a:t>
            </a:r>
            <a:endParaRPr lang="nl-BE" sz="2400" b="1" dirty="0"/>
          </a:p>
        </p:txBody>
      </p:sp>
      <p:sp>
        <p:nvSpPr>
          <p:cNvPr id="2" name="Rechthoek 1">
            <a:extLst>
              <a:ext uri="{FF2B5EF4-FFF2-40B4-BE49-F238E27FC236}">
                <a16:creationId xmlns:a16="http://schemas.microsoft.com/office/drawing/2014/main" id="{F07ADD76-3905-4751-9D9B-5B741C01C888}"/>
              </a:ext>
            </a:extLst>
          </p:cNvPr>
          <p:cNvSpPr/>
          <p:nvPr/>
        </p:nvSpPr>
        <p:spPr>
          <a:xfrm>
            <a:off x="685800" y="9643030"/>
            <a:ext cx="4173578" cy="369332"/>
          </a:xfrm>
          <a:prstGeom prst="rect">
            <a:avLst/>
          </a:prstGeom>
        </p:spPr>
        <p:txBody>
          <a:bodyPr wrap="none">
            <a:spAutoFit/>
          </a:bodyPr>
          <a:lstStyle/>
          <a:p>
            <a:r>
              <a:rPr lang="en-US" i="1" dirty="0"/>
              <a:t>Remark: sector waste &gt;90% = wood waste</a:t>
            </a:r>
            <a:endParaRPr lang="nl-BE" i="1" dirty="0"/>
          </a:p>
        </p:txBody>
      </p:sp>
    </p:spTree>
    <p:extLst>
      <p:ext uri="{BB962C8B-B14F-4D97-AF65-F5344CB8AC3E}">
        <p14:creationId xmlns:p14="http://schemas.microsoft.com/office/powerpoint/2010/main" val="1491719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ijdelijke aanduiding voor inhoud 5">
            <a:extLst>
              <a:ext uri="{FF2B5EF4-FFF2-40B4-BE49-F238E27FC236}">
                <a16:creationId xmlns:a16="http://schemas.microsoft.com/office/drawing/2014/main" id="{1CC9CDC8-C2EF-4ECC-A6D1-50C91A37B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2394" y="73537"/>
            <a:ext cx="4610366" cy="3688293"/>
          </a:xfrm>
          <a:prstGeom prst="rect">
            <a:avLst/>
          </a:prstGeom>
        </p:spPr>
      </p:pic>
      <p:sp>
        <p:nvSpPr>
          <p:cNvPr id="3" name="Titel 2">
            <a:extLst>
              <a:ext uri="{FF2B5EF4-FFF2-40B4-BE49-F238E27FC236}">
                <a16:creationId xmlns:a16="http://schemas.microsoft.com/office/drawing/2014/main" id="{49657436-534B-4680-8A4B-2F9A58D99A14}"/>
              </a:ext>
            </a:extLst>
          </p:cNvPr>
          <p:cNvSpPr>
            <a:spLocks noGrp="1"/>
          </p:cNvSpPr>
          <p:nvPr>
            <p:ph type="title"/>
          </p:nvPr>
        </p:nvSpPr>
        <p:spPr>
          <a:xfrm>
            <a:off x="1028702" y="741859"/>
            <a:ext cx="16154400" cy="1143000"/>
          </a:xfrm>
        </p:spPr>
        <p:txBody>
          <a:bodyPr/>
          <a:lstStyle/>
          <a:p>
            <a:pPr algn="l"/>
            <a:r>
              <a:rPr lang="nl-BE" b="1" dirty="0" err="1">
                <a:solidFill>
                  <a:srgbClr val="26BF93"/>
                </a:solidFill>
              </a:rPr>
              <a:t>Sawmills</a:t>
            </a:r>
            <a:endParaRPr lang="nl-BE" b="1" dirty="0">
              <a:solidFill>
                <a:srgbClr val="26BF93"/>
              </a:solidFill>
            </a:endParaRPr>
          </a:p>
        </p:txBody>
      </p:sp>
      <p:pic>
        <p:nvPicPr>
          <p:cNvPr id="7" name="Picture 9">
            <a:extLst>
              <a:ext uri="{FF2B5EF4-FFF2-40B4-BE49-F238E27FC236}">
                <a16:creationId xmlns:a16="http://schemas.microsoft.com/office/drawing/2014/main" id="{95251334-72F7-4383-A434-88A2CABFD57D}"/>
              </a:ext>
            </a:extLst>
          </p:cNvPr>
          <p:cNvPicPr>
            <a:picLocks noChangeAspect="1"/>
          </p:cNvPicPr>
          <p:nvPr/>
        </p:nvPicPr>
        <p:blipFill>
          <a:blip r:embed="rId4"/>
          <a:srcRect/>
          <a:stretch>
            <a:fillRect/>
          </a:stretch>
        </p:blipFill>
        <p:spPr>
          <a:xfrm>
            <a:off x="10972800" y="9327093"/>
            <a:ext cx="7028400" cy="685269"/>
          </a:xfrm>
          <a:prstGeom prst="rect">
            <a:avLst/>
          </a:prstGeom>
        </p:spPr>
      </p:pic>
      <p:sp>
        <p:nvSpPr>
          <p:cNvPr id="2" name="Ovaal 1">
            <a:extLst>
              <a:ext uri="{FF2B5EF4-FFF2-40B4-BE49-F238E27FC236}">
                <a16:creationId xmlns:a16="http://schemas.microsoft.com/office/drawing/2014/main" id="{2D145072-9386-4D22-80E8-4F72860902C1}"/>
              </a:ext>
            </a:extLst>
          </p:cNvPr>
          <p:cNvSpPr/>
          <p:nvPr/>
        </p:nvSpPr>
        <p:spPr>
          <a:xfrm>
            <a:off x="15240000" y="1562100"/>
            <a:ext cx="1295400" cy="1143000"/>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6EB8EF1C-3C5E-4732-A234-362C6475F174}"/>
              </a:ext>
            </a:extLst>
          </p:cNvPr>
          <p:cNvSpPr/>
          <p:nvPr/>
        </p:nvSpPr>
        <p:spPr>
          <a:xfrm>
            <a:off x="1323009" y="2705099"/>
            <a:ext cx="10020578" cy="584775"/>
          </a:xfrm>
          <a:prstGeom prst="rect">
            <a:avLst/>
          </a:prstGeom>
        </p:spPr>
        <p:txBody>
          <a:bodyPr wrap="square">
            <a:spAutoFit/>
          </a:bodyPr>
          <a:lstStyle/>
          <a:p>
            <a:pPr marL="571500" indent="-571500">
              <a:spcBef>
                <a:spcPts val="1200"/>
              </a:spcBef>
              <a:spcAft>
                <a:spcPts val="1200"/>
              </a:spcAft>
              <a:buFont typeface="Wingdings" panose="05000000000000000000" pitchFamily="2" charset="2"/>
              <a:buChar char="q"/>
            </a:pPr>
            <a:r>
              <a:rPr lang="en-US" sz="3200" b="1" dirty="0"/>
              <a:t>Wood sources: </a:t>
            </a:r>
            <a:r>
              <a:rPr lang="en-US" sz="3200" dirty="0"/>
              <a:t>tree trunks (softwood &amp; hardwood)</a:t>
            </a:r>
          </a:p>
        </p:txBody>
      </p:sp>
      <p:sp>
        <p:nvSpPr>
          <p:cNvPr id="8" name="Rechthoek 7">
            <a:extLst>
              <a:ext uri="{FF2B5EF4-FFF2-40B4-BE49-F238E27FC236}">
                <a16:creationId xmlns:a16="http://schemas.microsoft.com/office/drawing/2014/main" id="{468357E6-F186-4DD2-98FA-F9DE3CF5EE67}"/>
              </a:ext>
            </a:extLst>
          </p:cNvPr>
          <p:cNvSpPr/>
          <p:nvPr/>
        </p:nvSpPr>
        <p:spPr>
          <a:xfrm>
            <a:off x="1323009" y="3619500"/>
            <a:ext cx="6450227" cy="5262979"/>
          </a:xfrm>
          <a:prstGeom prst="rect">
            <a:avLst/>
          </a:prstGeom>
        </p:spPr>
        <p:txBody>
          <a:bodyPr wrap="none">
            <a:spAutoFit/>
          </a:bodyPr>
          <a:lstStyle/>
          <a:p>
            <a:pPr marL="571500" indent="-571500">
              <a:spcBef>
                <a:spcPts val="1200"/>
              </a:spcBef>
              <a:spcAft>
                <a:spcPts val="1200"/>
              </a:spcAft>
              <a:buFont typeface="Wingdings" panose="05000000000000000000" pitchFamily="2" charset="2"/>
              <a:buChar char="q"/>
            </a:pPr>
            <a:r>
              <a:rPr lang="en-US" sz="3200" b="1" dirty="0"/>
              <a:t>Applications</a:t>
            </a:r>
            <a:r>
              <a:rPr lang="en-US" sz="3200" dirty="0"/>
              <a:t>: solid wood products</a:t>
            </a:r>
          </a:p>
          <a:p>
            <a:pPr marL="1028700" lvl="1" indent="-571500">
              <a:spcBef>
                <a:spcPts val="1200"/>
              </a:spcBef>
              <a:buFont typeface="Arial" panose="020B0604020202020204" pitchFamily="34" charset="0"/>
              <a:buChar char="•"/>
            </a:pPr>
            <a:r>
              <a:rPr lang="en-US" sz="3200" dirty="0"/>
              <a:t>Construction timber</a:t>
            </a:r>
          </a:p>
          <a:p>
            <a:pPr marL="1028700" lvl="1" indent="-571500">
              <a:spcBef>
                <a:spcPts val="1200"/>
              </a:spcBef>
              <a:buFont typeface="Arial" panose="020B0604020202020204" pitchFamily="34" charset="0"/>
              <a:buChar char="•"/>
            </a:pPr>
            <a:r>
              <a:rPr lang="en-US" sz="3200" dirty="0"/>
              <a:t>Flooring</a:t>
            </a:r>
          </a:p>
          <a:p>
            <a:pPr marL="1028700" lvl="1" indent="-571500">
              <a:spcBef>
                <a:spcPts val="1200"/>
              </a:spcBef>
              <a:buFont typeface="Arial" panose="020B0604020202020204" pitchFamily="34" charset="0"/>
              <a:buChar char="•"/>
            </a:pPr>
            <a:r>
              <a:rPr lang="en-US" sz="3200" dirty="0"/>
              <a:t>Furniture</a:t>
            </a:r>
          </a:p>
          <a:p>
            <a:pPr marL="1028700" lvl="1" indent="-571500">
              <a:spcBef>
                <a:spcPts val="1200"/>
              </a:spcBef>
              <a:buFont typeface="Arial" panose="020B0604020202020204" pitchFamily="34" charset="0"/>
              <a:buChar char="•"/>
            </a:pPr>
            <a:r>
              <a:rPr lang="en-US" sz="3200" dirty="0"/>
              <a:t>Packaging</a:t>
            </a:r>
          </a:p>
          <a:p>
            <a:pPr marL="1028700" lvl="1" indent="-571500">
              <a:spcBef>
                <a:spcPts val="1200"/>
              </a:spcBef>
              <a:buFont typeface="Arial" panose="020B0604020202020204" pitchFamily="34" charset="0"/>
              <a:buChar char="•"/>
            </a:pPr>
            <a:r>
              <a:rPr lang="en-US" sz="3200" dirty="0"/>
              <a:t>Veneer</a:t>
            </a:r>
          </a:p>
          <a:p>
            <a:pPr marL="1028700" lvl="1" indent="-571500">
              <a:spcBef>
                <a:spcPts val="1200"/>
              </a:spcBef>
              <a:buFont typeface="Arial" panose="020B0604020202020204" pitchFamily="34" charset="0"/>
              <a:buChar char="•"/>
            </a:pPr>
            <a:endParaRPr lang="en-US" sz="3200" dirty="0"/>
          </a:p>
          <a:p>
            <a:pPr marL="1028700" lvl="1" indent="-571500">
              <a:spcBef>
                <a:spcPts val="1200"/>
              </a:spcBef>
              <a:spcAft>
                <a:spcPts val="1200"/>
              </a:spcAft>
              <a:buFont typeface="Arial" panose="020B0604020202020204" pitchFamily="34" charset="0"/>
              <a:buChar char="•"/>
            </a:pPr>
            <a:endParaRPr lang="en-US" sz="3200" dirty="0"/>
          </a:p>
        </p:txBody>
      </p:sp>
      <p:sp>
        <p:nvSpPr>
          <p:cNvPr id="9" name="Rechthoek 8">
            <a:extLst>
              <a:ext uri="{FF2B5EF4-FFF2-40B4-BE49-F238E27FC236}">
                <a16:creationId xmlns:a16="http://schemas.microsoft.com/office/drawing/2014/main" id="{ECEE7B5A-89A8-4BEF-9F80-B272D30DD909}"/>
              </a:ext>
            </a:extLst>
          </p:cNvPr>
          <p:cNvSpPr/>
          <p:nvPr/>
        </p:nvSpPr>
        <p:spPr>
          <a:xfrm>
            <a:off x="1323009" y="8115300"/>
            <a:ext cx="9920665" cy="584775"/>
          </a:xfrm>
          <a:prstGeom prst="rect">
            <a:avLst/>
          </a:prstGeom>
        </p:spPr>
        <p:txBody>
          <a:bodyPr wrap="none">
            <a:spAutoFit/>
          </a:bodyPr>
          <a:lstStyle/>
          <a:p>
            <a:pPr marL="571500" indent="-571500">
              <a:spcBef>
                <a:spcPts val="1200"/>
              </a:spcBef>
              <a:spcAft>
                <a:spcPts val="1200"/>
              </a:spcAft>
              <a:buFont typeface="Wingdings" panose="05000000000000000000" pitchFamily="2" charset="2"/>
              <a:buChar char="q"/>
            </a:pPr>
            <a:r>
              <a:rPr lang="en-US" sz="3200" b="1" dirty="0"/>
              <a:t>Wood waste: </a:t>
            </a:r>
            <a:r>
              <a:rPr lang="en-US" sz="3200" dirty="0"/>
              <a:t>shavings, wood dust, cutting waste, bark  </a:t>
            </a:r>
          </a:p>
        </p:txBody>
      </p:sp>
      <p:cxnSp>
        <p:nvCxnSpPr>
          <p:cNvPr id="14" name="Rechte verbindingslijn met pijl 13">
            <a:extLst>
              <a:ext uri="{FF2B5EF4-FFF2-40B4-BE49-F238E27FC236}">
                <a16:creationId xmlns:a16="http://schemas.microsoft.com/office/drawing/2014/main" id="{06989059-1F0C-43E4-82F8-B361EBFBE71E}"/>
              </a:ext>
            </a:extLst>
          </p:cNvPr>
          <p:cNvCxnSpPr>
            <a:cxnSpLocks/>
          </p:cNvCxnSpPr>
          <p:nvPr/>
        </p:nvCxnSpPr>
        <p:spPr>
          <a:xfrm flipV="1">
            <a:off x="10820400" y="7277100"/>
            <a:ext cx="1295400" cy="1143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Rechthoek 14">
            <a:extLst>
              <a:ext uri="{FF2B5EF4-FFF2-40B4-BE49-F238E27FC236}">
                <a16:creationId xmlns:a16="http://schemas.microsoft.com/office/drawing/2014/main" id="{B40F403A-EA2F-4C86-A6E7-A2A392196B88}"/>
              </a:ext>
            </a:extLst>
          </p:cNvPr>
          <p:cNvSpPr/>
          <p:nvPr/>
        </p:nvSpPr>
        <p:spPr>
          <a:xfrm>
            <a:off x="11811000" y="5277399"/>
            <a:ext cx="7467600" cy="3662541"/>
          </a:xfrm>
          <a:prstGeom prst="rect">
            <a:avLst/>
          </a:prstGeom>
        </p:spPr>
        <p:txBody>
          <a:bodyPr wrap="square">
            <a:spAutoFit/>
          </a:bodyPr>
          <a:lstStyle/>
          <a:p>
            <a:pPr marL="1028700" lvl="1" indent="-571500">
              <a:spcBef>
                <a:spcPts val="1200"/>
              </a:spcBef>
              <a:buFont typeface="Arial" panose="020B0604020202020204" pitchFamily="34" charset="0"/>
              <a:buChar char="•"/>
            </a:pPr>
            <a:r>
              <a:rPr lang="en-US" sz="3200" dirty="0"/>
              <a:t>Internal and external usage energy/heat recovery</a:t>
            </a:r>
          </a:p>
          <a:p>
            <a:pPr marL="1028700" lvl="1" indent="-571500">
              <a:spcBef>
                <a:spcPts val="1200"/>
              </a:spcBef>
              <a:buFont typeface="Arial" panose="020B0604020202020204" pitchFamily="34" charset="0"/>
              <a:buChar char="•"/>
            </a:pPr>
            <a:r>
              <a:rPr lang="en-US" sz="3200" dirty="0"/>
              <a:t>Bedding for animals</a:t>
            </a:r>
          </a:p>
          <a:p>
            <a:pPr marL="1028700" lvl="1" indent="-571500">
              <a:spcBef>
                <a:spcPts val="1200"/>
              </a:spcBef>
              <a:buFont typeface="Arial" panose="020B0604020202020204" pitchFamily="34" charset="0"/>
              <a:buChar char="•"/>
            </a:pPr>
            <a:r>
              <a:rPr lang="en-US" sz="3200" dirty="0"/>
              <a:t>Wood-based panel production</a:t>
            </a:r>
          </a:p>
          <a:p>
            <a:pPr marL="1028700" lvl="1" indent="-571500">
              <a:spcBef>
                <a:spcPts val="1200"/>
              </a:spcBef>
              <a:buFont typeface="Arial" panose="020B0604020202020204" pitchFamily="34" charset="0"/>
              <a:buChar char="•"/>
            </a:pPr>
            <a:r>
              <a:rPr lang="en-US" sz="3200" dirty="0"/>
              <a:t>Mulch &amp; compost, soil improver</a:t>
            </a:r>
          </a:p>
          <a:p>
            <a:pPr marL="1028700" lvl="1" indent="-571500">
              <a:spcBef>
                <a:spcPts val="1200"/>
              </a:spcBef>
              <a:buFont typeface="Arial" panose="020B0604020202020204" pitchFamily="34" charset="0"/>
              <a:buChar char="•"/>
            </a:pPr>
            <a:r>
              <a:rPr lang="en-US" sz="3200" dirty="0"/>
              <a:t>Pellet production</a:t>
            </a:r>
          </a:p>
        </p:txBody>
      </p:sp>
    </p:spTree>
    <p:extLst>
      <p:ext uri="{BB962C8B-B14F-4D97-AF65-F5344CB8AC3E}">
        <p14:creationId xmlns:p14="http://schemas.microsoft.com/office/powerpoint/2010/main" val="1776620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E435D5E6A1AD48BFEBF353669F7C8E" ma:contentTypeVersion="13" ma:contentTypeDescription="Een nieuw document maken." ma:contentTypeScope="" ma:versionID="f3f592d7ef0dd420feeb86da9ab5f98a">
  <xsd:schema xmlns:xsd="http://www.w3.org/2001/XMLSchema" xmlns:xs="http://www.w3.org/2001/XMLSchema" xmlns:p="http://schemas.microsoft.com/office/2006/metadata/properties" xmlns:ns2="8d370b73-abc3-46be-b455-2cd10545798f" xmlns:ns3="6ed1ef9a-21c3-4cef-9e4e-10e46aa42f5f" targetNamespace="http://schemas.microsoft.com/office/2006/metadata/properties" ma:root="true" ma:fieldsID="c5349ae135bdfec70b7f3780395ee520" ns2:_="" ns3:_="">
    <xsd:import namespace="8d370b73-abc3-46be-b455-2cd10545798f"/>
    <xsd:import namespace="6ed1ef9a-21c3-4cef-9e4e-10e46aa42f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370b73-abc3-46be-b455-2cd1054579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d1ef9a-21c3-4cef-9e4e-10e46aa42f5f"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C2986D-DB8D-477A-88E7-AAD5559B3613}">
  <ds:schemaRefs>
    <ds:schemaRef ds:uri="http://schemas.microsoft.com/office/infopath/2007/PartnerControls"/>
    <ds:schemaRef ds:uri="http://schemas.microsoft.com/office/2006/documentManagement/types"/>
    <ds:schemaRef ds:uri="http://purl.org/dc/terms/"/>
    <ds:schemaRef ds:uri="608b195f-79b2-49be-b68c-cccc2d459236"/>
    <ds:schemaRef ds:uri="91308311-83b7-4920-9f9c-d570b8f63d15"/>
    <ds:schemaRef ds:uri="http://schemas.openxmlformats.org/package/2006/metadata/core-properties"/>
    <ds:schemaRef ds:uri="http://purl.org/dc/dcmitype/"/>
    <ds:schemaRef ds:uri="http://purl.org/dc/elements/1.1/"/>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C3E42758-D4EF-424A-AE96-8E1417095F38}">
  <ds:schemaRefs>
    <ds:schemaRef ds:uri="http://schemas.microsoft.com/sharepoint/v3/contenttype/forms"/>
  </ds:schemaRefs>
</ds:datastoreItem>
</file>

<file path=customXml/itemProps3.xml><?xml version="1.0" encoding="utf-8"?>
<ds:datastoreItem xmlns:ds="http://schemas.openxmlformats.org/officeDocument/2006/customXml" ds:itemID="{369E4E5E-5045-47D2-9E2E-B2D8F0DC0FC3}"/>
</file>

<file path=docProps/app.xml><?xml version="1.0" encoding="utf-8"?>
<Properties xmlns="http://schemas.openxmlformats.org/officeDocument/2006/extended-properties" xmlns:vt="http://schemas.openxmlformats.org/officeDocument/2006/docPropsVTypes">
  <TotalTime>12837</TotalTime>
  <Words>2501</Words>
  <Application>Microsoft Office PowerPoint</Application>
  <PresentationFormat>Aangepast</PresentationFormat>
  <Paragraphs>260</Paragraphs>
  <Slides>29</Slides>
  <Notes>20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29</vt:i4>
      </vt:variant>
    </vt:vector>
  </HeadingPairs>
  <TitlesOfParts>
    <vt:vector size="35" baseType="lpstr">
      <vt:lpstr>Calibri</vt:lpstr>
      <vt:lpstr>Clear Sans Regular</vt:lpstr>
      <vt:lpstr>Arial</vt:lpstr>
      <vt:lpstr>Wingdings</vt:lpstr>
      <vt:lpstr>&amp;quot</vt:lpstr>
      <vt:lpstr>Office Theme</vt:lpstr>
      <vt:lpstr>PowerPoint-presentatie</vt:lpstr>
      <vt:lpstr>Circular Economy in the wood sector</vt:lpstr>
      <vt:lpstr>Wood</vt:lpstr>
      <vt:lpstr>Wood</vt:lpstr>
      <vt:lpstr>Current Situation</vt:lpstr>
      <vt:lpstr>Current Situation</vt:lpstr>
      <vt:lpstr>Waste types</vt:lpstr>
      <vt:lpstr>Wood working subsectors: </vt:lpstr>
      <vt:lpstr>Sawmills</vt:lpstr>
      <vt:lpstr>Wood-based panel production</vt:lpstr>
      <vt:lpstr>Wood-based panel production</vt:lpstr>
      <vt:lpstr>Construction &amp; Furniture (&gt;70% of all wood products in EU)</vt:lpstr>
      <vt:lpstr>Packaging</vt:lpstr>
      <vt:lpstr>Other wood based products</vt:lpstr>
      <vt:lpstr>Situation in Flanders</vt:lpstr>
      <vt:lpstr>Cascading use of wood material </vt:lpstr>
      <vt:lpstr>Keep wood in the value chain</vt:lpstr>
      <vt:lpstr>Keep wood in the value chain</vt:lpstr>
      <vt:lpstr>Examples from EMR</vt:lpstr>
      <vt:lpstr>Keep wood in the value chain</vt:lpstr>
      <vt:lpstr>Examples from EMR</vt:lpstr>
      <vt:lpstr>Keep wood in the value chain</vt:lpstr>
      <vt:lpstr>Obstacles to overcome</vt:lpstr>
      <vt:lpstr>Future ambitions – Action plans in Belgium and the Netherlands  (2021-2025) (based on reports from Rijkswaterstaat and OVAM)</vt:lpstr>
      <vt:lpstr>Some remarks &amp; questions:</vt:lpstr>
      <vt:lpstr>Some remarks &amp; questions :</vt:lpstr>
      <vt:lpstr>Some remarks &amp; questions:</vt:lpstr>
      <vt:lpstr>Want to know more? Want to get inspired? </vt:lpstr>
      <vt:lpstr>Some inspirational examples from the Euregion: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Sara Gilissen</dc:creator>
  <cp:lastModifiedBy>Tom Janssen</cp:lastModifiedBy>
  <cp:revision>288</cp:revision>
  <dcterms:created xsi:type="dcterms:W3CDTF">2021-03-03T11:11:12Z</dcterms:created>
  <dcterms:modified xsi:type="dcterms:W3CDTF">2021-06-17T07:42:43Z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0x01010017E435D5E6A1AD48BFEBF353669F7C8E</vt:lpwstr>
  </property>
</Properties>
</file>